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Default Extension="svg" ContentType="image/svg+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authors.xml" ContentType="application/vnd.ms-powerpoint.author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66" r:id="rId4"/>
  </p:sldMasterIdLst>
  <p:notesMasterIdLst>
    <p:notesMasterId r:id="rId24"/>
  </p:notesMasterIdLst>
  <p:handoutMasterIdLst>
    <p:handoutMasterId r:id="rId25"/>
  </p:handoutMasterIdLst>
  <p:sldIdLst>
    <p:sldId id="256" r:id="rId5"/>
    <p:sldId id="299" r:id="rId6"/>
    <p:sldId id="300" r:id="rId7"/>
    <p:sldId id="264" r:id="rId8"/>
    <p:sldId id="304" r:id="rId9"/>
    <p:sldId id="308" r:id="rId10"/>
    <p:sldId id="309" r:id="rId11"/>
    <p:sldId id="310" r:id="rId12"/>
    <p:sldId id="305" r:id="rId13"/>
    <p:sldId id="306" r:id="rId14"/>
    <p:sldId id="307" r:id="rId15"/>
    <p:sldId id="303" r:id="rId16"/>
    <p:sldId id="298" r:id="rId17"/>
    <p:sldId id="266" r:id="rId18"/>
    <p:sldId id="268" r:id="rId19"/>
    <p:sldId id="270" r:id="rId20"/>
    <p:sldId id="311" r:id="rId21"/>
    <p:sldId id="275" r:id="rId22"/>
    <p:sldId id="276" r:id="rId23"/>
  </p:sldIdLst>
  <p:sldSz cx="12192000" cy="6858000"/>
  <p:notesSz cx="6858000" cy="9144000"/>
  <p:embeddedFontLst>
    <p:embeddedFont>
      <p:font typeface="Tenorite" charset="0"/>
      <p:regular r:id="rId26"/>
      <p:bold r:id="rId27"/>
      <p:italic r:id="rId28"/>
      <p:boldItalic r:id="rId29"/>
    </p:embeddedFont>
    <p:embeddedFont>
      <p:font typeface="Microsoft YaHei" pitchFamily="34" charset="-122"/>
      <p:regular r:id="rId30"/>
      <p:bold r:id="rId31"/>
    </p:embeddedFont>
    <p:embeddedFont>
      <p:font typeface="Calibri"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E9E6D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20428" autoAdjust="0"/>
    <p:restoredTop sz="94660"/>
  </p:normalViewPr>
  <p:slideViewPr>
    <p:cSldViewPr snapToGrid="0">
      <p:cViewPr varScale="1">
        <p:scale>
          <a:sx n="73" d="100"/>
          <a:sy n="73" d="100"/>
        </p:scale>
        <p:origin x="-390" y="-10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theme" Target="theme/theme1.xml"/><Relationship Id="rId51" Type="http://schemas.microsoft.com/office/2018/10/relationships/authors" Targe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9.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pPr/>
              <a:t>4/6/2023</a:t>
            </a:fld>
            <a:endParaRPr lang="en-US" dirty="0"/>
          </a:p>
        </p:txBody>
      </p:sp>
      <p:sp>
        <p:nvSpPr>
          <p:cNvPr id="4" name="Footer Placeholder 3">
            <a:extLst>
              <a:ext uri="{FF2B5EF4-FFF2-40B4-BE49-F238E27FC236}">
                <a16:creationId xmlns=""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pPr/>
              <a:t>‹#›</a:t>
            </a:fld>
            <a:endParaRPr lang="en-US" dirty="0"/>
          </a:p>
        </p:txBody>
      </p:sp>
    </p:spTree>
    <p:extLst>
      <p:ext uri="{BB962C8B-B14F-4D97-AF65-F5344CB8AC3E}">
        <p14:creationId xmlns=""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pPr/>
              <a:t>4/6/2023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pPr/>
              <a:t>‹#›</a:t>
            </a:fld>
            <a:endParaRPr lang="en-US" dirty="0"/>
          </a:p>
        </p:txBody>
      </p:sp>
    </p:spTree>
    <p:extLst>
      <p:ext uri="{BB962C8B-B14F-4D97-AF65-F5344CB8AC3E}">
        <p14:creationId xmlns=""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8.sv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 xmlns:a16="http://schemas.microsoft.com/office/drawing/2014/main" id="{A04F1E16-9A84-4D0E-9706-79C396AF6AE6}"/>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 xmlns:a16="http://schemas.microsoft.com/office/drawing/2014/main" id="{B38B0D13-BD5F-460B-B337-F4A9342026D0}"/>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 xmlns:a16="http://schemas.microsoft.com/office/drawing/2014/main" id="{BE72876B-D3DA-4462-9E24-3354D8D02A27}"/>
              </a:ext>
              <a:ext uri="{C183D7F6-B498-43B3-948B-1728B52AA6E4}">
                <adec:decorative xmlns="" xmlns:adec="http://schemas.microsoft.com/office/drawing/2017/decorative" val="1"/>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 xmlns:a16="http://schemas.microsoft.com/office/drawing/2014/main" id="{14A539B6-6E3F-41BA-ACE2-76E8BB651636}"/>
              </a:ext>
              <a:ext uri="{C183D7F6-B498-43B3-948B-1728B52AA6E4}">
                <adec:decorative xmlns="" xmlns:adec="http://schemas.microsoft.com/office/drawing/2017/decorative" val="1"/>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SPACEDOGG</a:t>
            </a:r>
            <a:endParaRPr lang="en-US" dirty="0"/>
          </a:p>
        </p:txBody>
      </p:sp>
      <p:sp>
        <p:nvSpPr>
          <p:cNvPr id="9" name="Slide Number Placeholder 8">
            <a:extLst>
              <a:ext uri="{FF2B5EF4-FFF2-40B4-BE49-F238E27FC236}">
                <a16:creationId xmlns=""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SPACEDOGG</a:t>
            </a:r>
            <a:endParaRPr lang="en-US" dirty="0"/>
          </a:p>
        </p:txBody>
      </p:sp>
      <p:sp>
        <p:nvSpPr>
          <p:cNvPr id="9" name="Slide Number Placeholder 8">
            <a:extLst>
              <a:ext uri="{FF2B5EF4-FFF2-40B4-BE49-F238E27FC236}">
                <a16:creationId xmlns=""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pPr/>
              <a:t>‹#›</a:t>
            </a:fld>
            <a:endParaRPr lang="en-US" dirty="0"/>
          </a:p>
        </p:txBody>
      </p:sp>
      <p:pic>
        <p:nvPicPr>
          <p:cNvPr id="11" name="Graphic 10">
            <a:extLst>
              <a:ext uri="{FF2B5EF4-FFF2-40B4-BE49-F238E27FC236}">
                <a16:creationId xmlns="" xmlns:a16="http://schemas.microsoft.com/office/drawing/2014/main" id="{EE24E1DB-1F20-4C28-8069-D9219D1F8BBD}"/>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 xmlns:a16="http://schemas.microsoft.com/office/drawing/2014/main" id="{AE202E03-5C65-4305-B969-65220AD41002}"/>
              </a:ext>
              <a:ext uri="{C183D7F6-B498-43B3-948B-1728B52AA6E4}">
                <adec:decorative xmlns="" xmlns:adec="http://schemas.microsoft.com/office/drawing/2017/decorative" val="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22" name="Footer Placeholder 7">
            <a:extLst>
              <a:ext uri="{FF2B5EF4-FFF2-40B4-BE49-F238E27FC236}">
                <a16:creationId xmlns=""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SPACEDOGG</a:t>
            </a:r>
            <a:endParaRPr lang="en-US" dirty="0"/>
          </a:p>
        </p:txBody>
      </p:sp>
      <p:sp>
        <p:nvSpPr>
          <p:cNvPr id="24" name="Slide Number Placeholder 8">
            <a:extLst>
              <a:ext uri="{FF2B5EF4-FFF2-40B4-BE49-F238E27FC236}">
                <a16:creationId xmlns=""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 xmlns:p14="http://schemas.microsoft.com/office/powerpoint/2010/main" val="2376933483"/>
      </p:ext>
    </p:extLst>
  </p:cSld>
  <p:clrMapOvr>
    <a:masterClrMapping/>
  </p:clrMapOvr>
  <p:extLst>
    <p:ext uri="{DCECCB84-F9BA-43D5-87BE-67443E8EF086}">
      <p15:sldGuideLst xmlns=""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37" name="Footer Placeholder 3">
            <a:extLst>
              <a:ext uri="{FF2B5EF4-FFF2-40B4-BE49-F238E27FC236}">
                <a16:creationId xmlns=""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SPACEDOGG</a:t>
            </a:r>
            <a:endParaRPr lang="en-US" dirty="0"/>
          </a:p>
        </p:txBody>
      </p:sp>
      <p:sp>
        <p:nvSpPr>
          <p:cNvPr id="38" name="Slide Number Placeholder 4">
            <a:extLst>
              <a:ext uri="{FF2B5EF4-FFF2-40B4-BE49-F238E27FC236}">
                <a16:creationId xmlns=""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2023</a:t>
            </a:r>
            <a:endParaRPr lang="en-US" dirty="0"/>
          </a:p>
        </p:txBody>
      </p:sp>
      <p:sp>
        <p:nvSpPr>
          <p:cNvPr id="4" name="Footer Placeholder 3">
            <a:extLst>
              <a:ext uri="{FF2B5EF4-FFF2-40B4-BE49-F238E27FC236}">
                <a16:creationId xmlns=""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SPACEDOGG</a:t>
            </a:r>
            <a:endParaRPr lang="en-US" dirty="0"/>
          </a:p>
        </p:txBody>
      </p:sp>
      <p:cxnSp>
        <p:nvCxnSpPr>
          <p:cNvPr id="10" name="Straight Connector 9">
            <a:extLst>
              <a:ext uri="{FF2B5EF4-FFF2-40B4-BE49-F238E27FC236}">
                <a16:creationId xmlns=""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SPACEDOGG</a:t>
            </a:r>
            <a:endParaRPr lang="en-US" dirty="0"/>
          </a:p>
        </p:txBody>
      </p:sp>
      <p:sp>
        <p:nvSpPr>
          <p:cNvPr id="9" name="Slide Number Placeholder 8">
            <a:extLst>
              <a:ext uri="{FF2B5EF4-FFF2-40B4-BE49-F238E27FC236}">
                <a16:creationId xmlns=""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pPr/>
              <a:t>‹#›</a:t>
            </a:fld>
            <a:endParaRPr lang="en-US" dirty="0"/>
          </a:p>
        </p:txBody>
      </p:sp>
      <p:cxnSp>
        <p:nvCxnSpPr>
          <p:cNvPr id="10" name="Straight Connector 9">
            <a:extLst>
              <a:ext uri="{FF2B5EF4-FFF2-40B4-BE49-F238E27FC236}">
                <a16:creationId xmlns="" xmlns:a16="http://schemas.microsoft.com/office/drawing/2014/main" id="{4E4B72DA-52CB-4D39-A342-8857B4D959B2}"/>
              </a:ext>
              <a:ext uri="{C183D7F6-B498-43B3-948B-1728B52AA6E4}">
                <adec:decorative xmlns=""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21D9BCDA-DFB7-41A4-A7C7-CEE86CEDCBE5}"/>
              </a:ext>
              <a:ext uri="{C183D7F6-B498-43B3-948B-1728B52AA6E4}">
                <adec:decorative xmlns=""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2023</a:t>
            </a:r>
            <a:endParaRPr lang="en-US" dirty="0"/>
          </a:p>
        </p:txBody>
      </p:sp>
      <p:sp>
        <p:nvSpPr>
          <p:cNvPr id="8" name="Footer Placeholder 7">
            <a:extLst>
              <a:ext uri="{FF2B5EF4-FFF2-40B4-BE49-F238E27FC236}">
                <a16:creationId xmlns=""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SPACEDOGG</a:t>
            </a:r>
            <a:endParaRPr lang="en-US" dirty="0"/>
          </a:p>
        </p:txBody>
      </p:sp>
      <p:sp>
        <p:nvSpPr>
          <p:cNvPr id="9" name="Slide Number Placeholder 8">
            <a:extLst>
              <a:ext uri="{FF2B5EF4-FFF2-40B4-BE49-F238E27FC236}">
                <a16:creationId xmlns=""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pPr/>
              <a:t>‹#›</a:t>
            </a:fld>
            <a:endParaRPr lang="en-US" dirty="0"/>
          </a:p>
        </p:txBody>
      </p:sp>
      <p:pic>
        <p:nvPicPr>
          <p:cNvPr id="13" name="Graphic 12">
            <a:extLst>
              <a:ext uri="{FF2B5EF4-FFF2-40B4-BE49-F238E27FC236}">
                <a16:creationId xmlns="" xmlns:a16="http://schemas.microsoft.com/office/drawing/2014/main" id="{B0DFD584-E5CF-41EF-B51E-679CE22DDF93}"/>
              </a:ext>
              <a:ext uri="{C183D7F6-B498-43B3-948B-1728B52AA6E4}">
                <adec:decorative xmlns="" xmlns:adec="http://schemas.microsoft.com/office/drawing/2017/decorative" val="1"/>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 xmlns:a16="http://schemas.microsoft.com/office/drawing/2014/main" id="{E5C02DDF-25A6-42C7-9525-F279CE2095C0}"/>
              </a:ext>
              <a:ext uri="{C183D7F6-B498-43B3-948B-1728B52AA6E4}">
                <adec:decorative xmlns="" xmlns:adec="http://schemas.microsoft.com/office/drawing/2017/decorative" val="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 xmlns:a16="http://schemas.microsoft.com/office/drawing/2014/main" id="{463D7850-C2A6-43CE-BBE4-8E81A0A593BF}"/>
              </a:ext>
              <a:ext uri="{C183D7F6-B498-43B3-948B-1728B52AA6E4}">
                <adec:decorative xmlns=""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EBAD3E03-2E3B-440C-9105-6F9D33006D66}"/>
              </a:ext>
              <a:ext uri="{C183D7F6-B498-43B3-948B-1728B52AA6E4}">
                <adec:decorative xmlns=""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SPACEDOGG</a:t>
            </a:r>
            <a:endParaRPr lang="en-US" dirty="0"/>
          </a:p>
        </p:txBody>
      </p:sp>
      <p:sp>
        <p:nvSpPr>
          <p:cNvPr id="9" name="Slide Number Placeholder 8">
            <a:extLst>
              <a:ext uri="{FF2B5EF4-FFF2-40B4-BE49-F238E27FC236}">
                <a16:creationId xmlns=""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22" name="Footer Placeholder 7">
            <a:extLst>
              <a:ext uri="{FF2B5EF4-FFF2-40B4-BE49-F238E27FC236}">
                <a16:creationId xmlns=""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SPACEDOGG</a:t>
            </a:r>
            <a:endParaRPr lang="en-US" dirty="0"/>
          </a:p>
        </p:txBody>
      </p:sp>
      <p:sp>
        <p:nvSpPr>
          <p:cNvPr id="24" name="Slide Number Placeholder 8">
            <a:extLst>
              <a:ext uri="{FF2B5EF4-FFF2-40B4-BE49-F238E27FC236}">
                <a16:creationId xmlns=""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 xmlns:p14="http://schemas.microsoft.com/office/powerpoint/2010/main" val="1616316768"/>
      </p:ext>
    </p:extLst>
  </p:cSld>
  <p:clrMapOvr>
    <a:masterClrMapping/>
  </p:clrMapOvr>
  <p:extLst>
    <p:ext uri="{DCECCB84-F9BA-43D5-87BE-67443E8EF086}">
      <p15:sldGuideLst xmlns=""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 xmlns:a16="http://schemas.microsoft.com/office/drawing/2014/main" id="{ED3361C9-310A-4255-A94E-B77588962DA5}"/>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2023</a:t>
            </a:r>
            <a:endParaRPr lang="en-US" dirty="0"/>
          </a:p>
        </p:txBody>
      </p:sp>
      <p:sp>
        <p:nvSpPr>
          <p:cNvPr id="10" name="Footer Placeholder 7">
            <a:extLst>
              <a:ext uri="{FF2B5EF4-FFF2-40B4-BE49-F238E27FC236}">
                <a16:creationId xmlns=""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SPACEDOGG</a:t>
            </a:r>
            <a:endParaRPr lang="en-US" dirty="0"/>
          </a:p>
        </p:txBody>
      </p:sp>
      <p:sp>
        <p:nvSpPr>
          <p:cNvPr id="11" name="Slide Number Placeholder 8">
            <a:extLst>
              <a:ext uri="{FF2B5EF4-FFF2-40B4-BE49-F238E27FC236}">
                <a16:creationId xmlns=""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D514C6BF-376E-43E8-881D-2E767426990A}"/>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2023</a:t>
            </a:r>
            <a:endParaRPr lang="en-US" dirty="0"/>
          </a:p>
        </p:txBody>
      </p:sp>
      <p:sp>
        <p:nvSpPr>
          <p:cNvPr id="5" name="Footer Placeholder 4">
            <a:extLst>
              <a:ext uri="{FF2B5EF4-FFF2-40B4-BE49-F238E27FC236}">
                <a16:creationId xmlns=""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SPACEDOGG</a:t>
            </a:r>
            <a:endParaRPr lang="en-US" dirty="0"/>
          </a:p>
        </p:txBody>
      </p:sp>
      <p:sp>
        <p:nvSpPr>
          <p:cNvPr id="6" name="Slide Number Placeholder 5">
            <a:extLst>
              <a:ext uri="{FF2B5EF4-FFF2-40B4-BE49-F238E27FC236}">
                <a16:creationId xmlns=""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 xmlns:a16="http://schemas.microsoft.com/office/drawing/2014/main" id="{9D2AF524-D4B4-4A3A-9CE4-EDAFE1D5A37B}"/>
              </a:ext>
              <a:ext uri="{C183D7F6-B498-43B3-948B-1728B52AA6E4}">
                <adec:decorative xmlns=""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 xmlns:a16="http://schemas.microsoft.com/office/drawing/2014/main" id="{D3795F91-C721-4363-956D-756673AE7957}"/>
              </a:ext>
              <a:ext uri="{C183D7F6-B498-43B3-948B-1728B52AA6E4}">
                <adec:decorative xmlns=""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 xmlns:a16="http://schemas.microsoft.com/office/drawing/2014/main" id="{8AC14461-E27D-413D-B31A-47B74646AF25}"/>
              </a:ext>
              <a:ext uri="{C183D7F6-B498-43B3-948B-1728B52AA6E4}">
                <adec:decorative xmlns=""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 xmlns:a16="http://schemas.microsoft.com/office/drawing/2014/main" id="{4D6AEA4C-7710-4829-BA87-8DD77F15932C}"/>
              </a:ext>
              <a:ext uri="{C183D7F6-B498-43B3-948B-1728B52AA6E4}">
                <adec:decorative xmlns=""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 xmlns:a16="http://schemas.microsoft.com/office/drawing/2014/main" id="{E9BD473E-6203-491C-87AC-54AC0AB23333}"/>
              </a:ext>
              <a:ext uri="{C183D7F6-B498-43B3-948B-1728B52AA6E4}">
                <adec:decorative xmlns=""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2023</a:t>
            </a:r>
            <a:endParaRPr lang="en-US" dirty="0"/>
          </a:p>
        </p:txBody>
      </p:sp>
      <p:sp>
        <p:nvSpPr>
          <p:cNvPr id="6" name="Footer Placeholder 5">
            <a:extLst>
              <a:ext uri="{FF2B5EF4-FFF2-40B4-BE49-F238E27FC236}">
                <a16:creationId xmlns=""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a:t>SPACEDOGG</a:t>
            </a:r>
            <a:endParaRPr lang="en-US" dirty="0"/>
          </a:p>
        </p:txBody>
      </p:sp>
      <p:sp>
        <p:nvSpPr>
          <p:cNvPr id="7" name="Slide Number Placeholder 6">
            <a:extLst>
              <a:ext uri="{FF2B5EF4-FFF2-40B4-BE49-F238E27FC236}">
                <a16:creationId xmlns=""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 xmlns:a16="http://schemas.microsoft.com/office/drawing/2014/main" id="{98EC90C5-A811-4E5C-ADD1-A89DB4E94DAA}"/>
              </a:ext>
            </a:extLst>
          </p:cNvPr>
          <p:cNvSpPr>
            <a:spLocks noGrp="1"/>
          </p:cNvSpPr>
          <p:nvPr>
            <p:ph type="dt" sz="half" idx="20"/>
          </p:nvPr>
        </p:nvSpPr>
        <p:spPr/>
        <p:txBody>
          <a:bodyPr/>
          <a:lstStyle/>
          <a:p>
            <a:r>
              <a:rPr lang="en-US"/>
              <a:t>2023</a:t>
            </a:r>
            <a:endParaRPr lang="en-US" dirty="0"/>
          </a:p>
        </p:txBody>
      </p:sp>
      <p:sp>
        <p:nvSpPr>
          <p:cNvPr id="4" name="Footer Placeholder 3">
            <a:extLst>
              <a:ext uri="{FF2B5EF4-FFF2-40B4-BE49-F238E27FC236}">
                <a16:creationId xmlns="" xmlns:a16="http://schemas.microsoft.com/office/drawing/2014/main" id="{3356B621-AE19-45D3-B25F-23256C242DDD}"/>
              </a:ext>
            </a:extLst>
          </p:cNvPr>
          <p:cNvSpPr>
            <a:spLocks noGrp="1"/>
          </p:cNvSpPr>
          <p:nvPr>
            <p:ph type="ftr" sz="quarter" idx="21"/>
          </p:nvPr>
        </p:nvSpPr>
        <p:spPr/>
        <p:txBody>
          <a:bodyPr/>
          <a:lstStyle/>
          <a:p>
            <a:r>
              <a:rPr lang="en-US"/>
              <a:t>SPACEDOGG</a:t>
            </a:r>
            <a:endParaRPr lang="en-US" dirty="0"/>
          </a:p>
        </p:txBody>
      </p:sp>
      <p:sp>
        <p:nvSpPr>
          <p:cNvPr id="5" name="Slide Number Placeholder 4">
            <a:extLst>
              <a:ext uri="{FF2B5EF4-FFF2-40B4-BE49-F238E27FC236}">
                <a16:creationId xmlns=""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pPr/>
              <a:t>‹#›</a:t>
            </a:fld>
            <a:endParaRPr lang="en-US" dirty="0"/>
          </a:p>
        </p:txBody>
      </p:sp>
      <p:cxnSp>
        <p:nvCxnSpPr>
          <p:cNvPr id="2" name="Straight Connector 1">
            <a:extLst>
              <a:ext uri="{FF2B5EF4-FFF2-40B4-BE49-F238E27FC236}">
                <a16:creationId xmlns="" xmlns:a16="http://schemas.microsoft.com/office/drawing/2014/main" id="{9298DCF7-7DC1-4618-8133-F63847B0AFE2}"/>
              </a:ext>
              <a:ext uri="{C183D7F6-B498-43B3-948B-1728B52AA6E4}">
                <adec:decorative xmlns=""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 xmlns:a16="http://schemas.microsoft.com/office/drawing/2014/main" id="{653A6567-233D-4A3B-B52B-DE7E5E35A175}"/>
              </a:ext>
              <a:ext uri="{C183D7F6-B498-43B3-948B-1728B52AA6E4}">
                <adec:decorative xmlns=""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 xmlns:a16="http://schemas.microsoft.com/office/drawing/2014/main" id="{64D564EB-CA78-42C6-AD76-3C4E7B3AEA8D}"/>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 xmlns:a16="http://schemas.microsoft.com/office/drawing/2014/main" id="{1CFFBB3A-BDCF-4878-8D04-E8BB9A050E71}"/>
              </a:ext>
              <a:ext uri="{C183D7F6-B498-43B3-948B-1728B52AA6E4}">
                <adec:decorative xmlns="" xmlns:adec="http://schemas.microsoft.com/office/drawing/2017/decorative" val="1"/>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2023</a:t>
            </a:r>
            <a:endParaRPr lang="en-US" dirty="0"/>
          </a:p>
        </p:txBody>
      </p:sp>
      <p:sp>
        <p:nvSpPr>
          <p:cNvPr id="4" name="Footer Placeholder 3">
            <a:extLst>
              <a:ext uri="{FF2B5EF4-FFF2-40B4-BE49-F238E27FC236}">
                <a16:creationId xmlns=""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SPACEDOGG</a:t>
            </a:r>
            <a:endParaRPr lang="en-US" dirty="0"/>
          </a:p>
        </p:txBody>
      </p:sp>
      <p:sp>
        <p:nvSpPr>
          <p:cNvPr id="5" name="Slide Number Placeholder 4">
            <a:extLst>
              <a:ext uri="{FF2B5EF4-FFF2-40B4-BE49-F238E27FC236}">
                <a16:creationId xmlns=""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 xmlns:a16="http://schemas.microsoft.com/office/drawing/2014/main" id="{6D8D9106-8780-461D-9091-E074B0A3C956}"/>
              </a:ext>
              <a:ext uri="{C183D7F6-B498-43B3-948B-1728B52AA6E4}">
                <adec:decorative xmlns="" xmlns:adec="http://schemas.microsoft.com/office/drawing/2017/decorative" val="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2023</a:t>
            </a:r>
            <a:endParaRPr lang="en-US" dirty="0"/>
          </a:p>
        </p:txBody>
      </p:sp>
      <p:sp>
        <p:nvSpPr>
          <p:cNvPr id="10" name="Footer Placeholder 7">
            <a:extLst>
              <a:ext uri="{FF2B5EF4-FFF2-40B4-BE49-F238E27FC236}">
                <a16:creationId xmlns=""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SPACEDOGG</a:t>
            </a:r>
            <a:endParaRPr lang="en-US" dirty="0"/>
          </a:p>
        </p:txBody>
      </p:sp>
      <p:sp>
        <p:nvSpPr>
          <p:cNvPr id="11" name="Slide Number Placeholder 8">
            <a:extLst>
              <a:ext uri="{FF2B5EF4-FFF2-40B4-BE49-F238E27FC236}">
                <a16:creationId xmlns=""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 xmlns:a16="http://schemas.microsoft.com/office/drawing/2014/main" id="{F05D2CCB-CCFC-4A8A-ADA9-C1E4D13B9681}"/>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AEE644D4-F9A4-4237-BD5C-4B97ABA9337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2023</a:t>
            </a:r>
            <a:endParaRPr lang="en-US" dirty="0"/>
          </a:p>
        </p:txBody>
      </p:sp>
      <p:sp>
        <p:nvSpPr>
          <p:cNvPr id="18" name="Footer Placeholder 3">
            <a:extLst>
              <a:ext uri="{FF2B5EF4-FFF2-40B4-BE49-F238E27FC236}">
                <a16:creationId xmlns=""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SPACEDOGG</a:t>
            </a:r>
            <a:endParaRPr lang="en-US" dirty="0"/>
          </a:p>
        </p:txBody>
      </p:sp>
      <p:sp>
        <p:nvSpPr>
          <p:cNvPr id="19" name="Slide Number Placeholder 4">
            <a:extLst>
              <a:ext uri="{FF2B5EF4-FFF2-40B4-BE49-F238E27FC236}">
                <a16:creationId xmlns=""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2023</a:t>
            </a:r>
            <a:endParaRPr lang="en-US" dirty="0"/>
          </a:p>
        </p:txBody>
      </p:sp>
      <p:sp>
        <p:nvSpPr>
          <p:cNvPr id="8" name="Footer Placeholder 7">
            <a:extLst>
              <a:ext uri="{FF2B5EF4-FFF2-40B4-BE49-F238E27FC236}">
                <a16:creationId xmlns=""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SPACEDOGG</a:t>
            </a:r>
            <a:endParaRPr lang="en-US" dirty="0"/>
          </a:p>
        </p:txBody>
      </p:sp>
      <p:sp>
        <p:nvSpPr>
          <p:cNvPr id="9" name="Slide Number Placeholder 8">
            <a:extLst>
              <a:ext uri="{FF2B5EF4-FFF2-40B4-BE49-F238E27FC236}">
                <a16:creationId xmlns=""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pPr/>
              <a:t>‹#›</a:t>
            </a:fld>
            <a:endParaRPr lang="en-US" dirty="0"/>
          </a:p>
        </p:txBody>
      </p:sp>
      <p:cxnSp>
        <p:nvCxnSpPr>
          <p:cNvPr id="16" name="Straight Connector 15">
            <a:extLst>
              <a:ext uri="{FF2B5EF4-FFF2-40B4-BE49-F238E27FC236}">
                <a16:creationId xmlns="" xmlns:a16="http://schemas.microsoft.com/office/drawing/2014/main" id="{463D7850-C2A6-43CE-BBE4-8E81A0A593BF}"/>
              </a:ext>
              <a:ext uri="{C183D7F6-B498-43B3-948B-1728B52AA6E4}">
                <adec:decorative xmlns=""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EBAD3E03-2E3B-440C-9105-6F9D33006D66}"/>
              </a:ext>
              <a:ext uri="{C183D7F6-B498-43B3-948B-1728B52AA6E4}">
                <adec:decorative xmlns=""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2023</a:t>
            </a:r>
            <a:endParaRPr lang="en-US" dirty="0"/>
          </a:p>
        </p:txBody>
      </p:sp>
      <p:sp>
        <p:nvSpPr>
          <p:cNvPr id="5" name="Footer Placeholder 4">
            <a:extLst>
              <a:ext uri="{FF2B5EF4-FFF2-40B4-BE49-F238E27FC236}">
                <a16:creationId xmlns=""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SPACEDOGG</a:t>
            </a:r>
            <a:endParaRPr lang="en-US" dirty="0"/>
          </a:p>
        </p:txBody>
      </p:sp>
      <p:sp>
        <p:nvSpPr>
          <p:cNvPr id="6" name="Slide Number Placeholder 5">
            <a:extLst>
              <a:ext uri="{FF2B5EF4-FFF2-40B4-BE49-F238E27FC236}">
                <a16:creationId xmlns=""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6815C6-3AD0-46E6-A74A-1967BD91AF50}"/>
              </a:ext>
            </a:extLst>
          </p:cNvPr>
          <p:cNvSpPr>
            <a:spLocks noGrp="1"/>
          </p:cNvSpPr>
          <p:nvPr>
            <p:ph type="ctrTitle"/>
          </p:nvPr>
        </p:nvSpPr>
        <p:spPr>
          <a:xfrm>
            <a:off x="1672045" y="2207621"/>
            <a:ext cx="9026435" cy="2050868"/>
          </a:xfrm>
        </p:spPr>
        <p:txBody>
          <a:bodyPr/>
          <a:lstStyle/>
          <a:p>
            <a:pPr algn="ctr"/>
            <a:r>
              <a:rPr lang="en-US" sz="5400" b="1" dirty="0" smtClean="0">
                <a:latin typeface="+mn-lt"/>
              </a:rPr>
              <a:t>The Future is Now: </a:t>
            </a:r>
            <a:r>
              <a:rPr lang="en-US" sz="5400" b="1" dirty="0" smtClean="0">
                <a:latin typeface="+mn-lt"/>
              </a:rPr>
              <a:t>Vehicle’s </a:t>
            </a:r>
            <a:r>
              <a:rPr lang="en-US" sz="5400" b="1" dirty="0" smtClean="0">
                <a:latin typeface="+mn-lt"/>
              </a:rPr>
              <a:t>Self-Driving</a:t>
            </a:r>
            <a:endParaRPr lang="en-US" sz="5400" b="1" dirty="0">
              <a:latin typeface="+mn-lt"/>
            </a:endParaRPr>
          </a:p>
        </p:txBody>
      </p:sp>
    </p:spTree>
    <p:extLst>
      <p:ext uri="{BB962C8B-B14F-4D97-AF65-F5344CB8AC3E}">
        <p14:creationId xmlns=""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596" y="0"/>
            <a:ext cx="5903324" cy="1319348"/>
          </a:xfrm>
        </p:spPr>
        <p:txBody>
          <a:bodyPr/>
          <a:lstStyle/>
          <a:p>
            <a:r>
              <a:rPr lang="en-US" b="1" dirty="0" smtClean="0">
                <a:latin typeface="+mn-lt"/>
              </a:rPr>
              <a:t>Legal and Regulatory Issues</a:t>
            </a:r>
            <a:endParaRPr lang="en-US" b="1" dirty="0">
              <a:latin typeface="+mn-lt"/>
            </a:endParaRPr>
          </a:p>
        </p:txBody>
      </p:sp>
      <p:sp>
        <p:nvSpPr>
          <p:cNvPr id="3" name="Content Placeholder 2"/>
          <p:cNvSpPr>
            <a:spLocks noGrp="1"/>
          </p:cNvSpPr>
          <p:nvPr>
            <p:ph idx="1"/>
          </p:nvPr>
        </p:nvSpPr>
        <p:spPr>
          <a:xfrm>
            <a:off x="327659" y="1500324"/>
            <a:ext cx="5994764" cy="4495527"/>
          </a:xfrm>
        </p:spPr>
        <p:txBody>
          <a:bodyPr>
            <a:normAutofit fontScale="92500" lnSpcReduction="10000"/>
          </a:bodyPr>
          <a:lstStyle/>
          <a:p>
            <a:r>
              <a:rPr lang="en-US" sz="2100" dirty="0" smtClean="0"/>
              <a:t>As self-driving vehicles become more common, there are a number of legal and regulatory issues that must be addressed. For example, who is responsible if a self-driving car is involved in an accident? How will insurance policies need to change to account for the new risks and liabilities?</a:t>
            </a:r>
          </a:p>
          <a:p>
            <a:r>
              <a:rPr lang="en-US" sz="2100" dirty="0" smtClean="0"/>
              <a:t>There are also questions about how self-driving vehicles will be integrated into existing transportation systems, and how they will interact with human-driven vehicles on the road. These are complex issues that require careful consideration and collaboration between government agencies, industry leaders, and other stakeholders.</a:t>
            </a:r>
          </a:p>
          <a:p>
            <a:endParaRPr lang="en-US" dirty="0"/>
          </a:p>
        </p:txBody>
      </p:sp>
      <p:sp>
        <p:nvSpPr>
          <p:cNvPr id="4" name="Date Placeholder 3"/>
          <p:cNvSpPr>
            <a:spLocks noGrp="1"/>
          </p:cNvSpPr>
          <p:nvPr>
            <p:ph type="dt" sz="half" idx="10"/>
          </p:nvPr>
        </p:nvSpPr>
        <p:spPr/>
        <p:txBody>
          <a:bodyPr/>
          <a:lstStyle/>
          <a:p>
            <a:r>
              <a:rPr lang="en-US" smtClean="0"/>
              <a:t>2023</a:t>
            </a:r>
            <a:endParaRPr lang="en-US" dirty="0"/>
          </a:p>
        </p:txBody>
      </p:sp>
      <p:sp>
        <p:nvSpPr>
          <p:cNvPr id="5" name="Footer Placeholder 4"/>
          <p:cNvSpPr>
            <a:spLocks noGrp="1"/>
          </p:cNvSpPr>
          <p:nvPr>
            <p:ph type="ftr" sz="quarter" idx="11"/>
          </p:nvPr>
        </p:nvSpPr>
        <p:spPr/>
        <p:txBody>
          <a:bodyPr/>
          <a:lstStyle/>
          <a:p>
            <a:r>
              <a:rPr lang="en-US" dirty="0" smtClean="0"/>
              <a:t>Self-Driving-Vehicles</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6146" name="Picture 2" descr="C:\Users\admin\Downloads\8fcb5982-ba6b-4584-970f-ea5058689cc7.png"/>
          <p:cNvPicPr>
            <a:picLocks noChangeAspect="1" noChangeArrowheads="1"/>
          </p:cNvPicPr>
          <p:nvPr/>
        </p:nvPicPr>
        <p:blipFill>
          <a:blip r:embed="rId2"/>
          <a:srcRect/>
          <a:stretch>
            <a:fillRect/>
          </a:stretch>
        </p:blipFill>
        <p:spPr bwMode="auto">
          <a:xfrm>
            <a:off x="7162801" y="1530533"/>
            <a:ext cx="4282440" cy="428244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235131"/>
            <a:ext cx="7431679" cy="507909"/>
          </a:xfrm>
        </p:spPr>
        <p:txBody>
          <a:bodyPr/>
          <a:lstStyle/>
          <a:p>
            <a:r>
              <a:rPr lang="en-US" b="1" dirty="0" smtClean="0">
                <a:latin typeface="+mn-lt"/>
              </a:rPr>
              <a:t>The Future of Self-Driving Vehicles</a:t>
            </a:r>
            <a:endParaRPr lang="en-US" b="1" dirty="0">
              <a:latin typeface="+mn-lt"/>
            </a:endParaRPr>
          </a:p>
        </p:txBody>
      </p:sp>
      <p:sp>
        <p:nvSpPr>
          <p:cNvPr id="3" name="Content Placeholder 2"/>
          <p:cNvSpPr>
            <a:spLocks noGrp="1"/>
          </p:cNvSpPr>
          <p:nvPr>
            <p:ph idx="1"/>
          </p:nvPr>
        </p:nvSpPr>
        <p:spPr>
          <a:xfrm>
            <a:off x="236219" y="1239066"/>
            <a:ext cx="6282146" cy="4730659"/>
          </a:xfrm>
        </p:spPr>
        <p:txBody>
          <a:bodyPr>
            <a:normAutofit/>
          </a:bodyPr>
          <a:lstStyle/>
          <a:p>
            <a:r>
              <a:rPr lang="en-US" sz="1800" dirty="0" smtClean="0"/>
              <a:t>Despite the challenges and uncertainties surrounding self-driving vehicles, many experts believe that they represent the future of transportation. As the technology continues to evolve and improve, self-driving cars could become safer, more efficient, and more accessible to people around the world.</a:t>
            </a:r>
          </a:p>
          <a:p>
            <a:r>
              <a:rPr lang="en-US" sz="1800" dirty="0" smtClean="0"/>
              <a:t>Ultimately, the success of self-driving vehicles will depend on a number of factors, including public acceptance, regulatory support, and ongoing technological advancements. However, if these challenges can be overcome, self-driving vehicles have the potential to revolutionize the way we travel and live our lives.</a:t>
            </a:r>
          </a:p>
          <a:p>
            <a:endParaRPr lang="en-US" dirty="0"/>
          </a:p>
        </p:txBody>
      </p:sp>
      <p:sp>
        <p:nvSpPr>
          <p:cNvPr id="4" name="Date Placeholder 3"/>
          <p:cNvSpPr>
            <a:spLocks noGrp="1"/>
          </p:cNvSpPr>
          <p:nvPr>
            <p:ph type="dt" sz="half" idx="10"/>
          </p:nvPr>
        </p:nvSpPr>
        <p:spPr/>
        <p:txBody>
          <a:bodyPr/>
          <a:lstStyle/>
          <a:p>
            <a:r>
              <a:rPr lang="en-US" smtClean="0"/>
              <a:t>2023</a:t>
            </a:r>
            <a:endParaRPr lang="en-US" dirty="0"/>
          </a:p>
        </p:txBody>
      </p:sp>
      <p:sp>
        <p:nvSpPr>
          <p:cNvPr id="5" name="Footer Placeholder 4"/>
          <p:cNvSpPr>
            <a:spLocks noGrp="1"/>
          </p:cNvSpPr>
          <p:nvPr>
            <p:ph type="ftr" sz="quarter" idx="11"/>
          </p:nvPr>
        </p:nvSpPr>
        <p:spPr/>
        <p:txBody>
          <a:bodyPr/>
          <a:lstStyle/>
          <a:p>
            <a:r>
              <a:rPr lang="en-US" dirty="0" smtClean="0"/>
              <a:t>Self-Driving-Vehicle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FFA191-5CCC-43CB-BD83-4F80ED362608}"/>
              </a:ext>
            </a:extLst>
          </p:cNvPr>
          <p:cNvSpPr>
            <a:spLocks noGrp="1"/>
          </p:cNvSpPr>
          <p:nvPr>
            <p:ph type="title"/>
          </p:nvPr>
        </p:nvSpPr>
        <p:spPr>
          <a:xfrm>
            <a:off x="3641212" y="0"/>
            <a:ext cx="5111750" cy="1204912"/>
          </a:xfrm>
        </p:spPr>
        <p:txBody>
          <a:bodyPr>
            <a:normAutofit/>
          </a:bodyPr>
          <a:lstStyle/>
          <a:p>
            <a:pPr algn="ctr"/>
            <a:r>
              <a:rPr lang="en-US" sz="3200" b="1" dirty="0"/>
              <a:t>CUSTOMERS</a:t>
            </a:r>
          </a:p>
        </p:txBody>
      </p:sp>
      <p:sp>
        <p:nvSpPr>
          <p:cNvPr id="4" name="Date Placeholder 3">
            <a:extLst>
              <a:ext uri="{FF2B5EF4-FFF2-40B4-BE49-F238E27FC236}">
                <a16:creationId xmlns="" xmlns:a16="http://schemas.microsoft.com/office/drawing/2014/main" id="{13F8C8B5-F6EC-489B-BD0F-CD89A73CAB3A}"/>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 xmlns:a16="http://schemas.microsoft.com/office/drawing/2014/main" id="{11AEA823-8519-4F9D-81FA-3673131076FC}"/>
              </a:ext>
            </a:extLst>
          </p:cNvPr>
          <p:cNvSpPr>
            <a:spLocks noGrp="1"/>
          </p:cNvSpPr>
          <p:nvPr>
            <p:ph type="ftr" sz="quarter" idx="11"/>
          </p:nvPr>
        </p:nvSpPr>
        <p:spPr>
          <a:xfrm>
            <a:off x="4038600" y="6356350"/>
            <a:ext cx="4114800" cy="365125"/>
          </a:xfrm>
        </p:spPr>
        <p:txBody>
          <a:bodyPr/>
          <a:lstStyle/>
          <a:p>
            <a:r>
              <a:rPr lang="en-US" dirty="0" smtClean="0"/>
              <a:t>Self-Driving-Vehicle</a:t>
            </a:r>
            <a:endParaRPr lang="en-US" dirty="0"/>
          </a:p>
        </p:txBody>
      </p:sp>
      <p:sp>
        <p:nvSpPr>
          <p:cNvPr id="6" name="Slide Number Placeholder 5">
            <a:extLst>
              <a:ext uri="{FF2B5EF4-FFF2-40B4-BE49-F238E27FC236}">
                <a16:creationId xmlns=""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
        <p:nvSpPr>
          <p:cNvPr id="9" name="TextBox 8">
            <a:extLst>
              <a:ext uri="{FF2B5EF4-FFF2-40B4-BE49-F238E27FC236}">
                <a16:creationId xmlns="" xmlns:a16="http://schemas.microsoft.com/office/drawing/2014/main" id="{CAA30214-9208-8D31-8B5D-9E4A38018B86}"/>
              </a:ext>
            </a:extLst>
          </p:cNvPr>
          <p:cNvSpPr txBox="1"/>
          <p:nvPr/>
        </p:nvSpPr>
        <p:spPr>
          <a:xfrm>
            <a:off x="4892402" y="2126941"/>
            <a:ext cx="8811714"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smtClean="0"/>
              <a:t>Ride-hailing and Taxi </a:t>
            </a:r>
            <a:r>
              <a:rPr lang="en-US" sz="3600" dirty="0" smtClean="0"/>
              <a:t>Services</a:t>
            </a:r>
          </a:p>
          <a:p>
            <a:pPr marL="285750" indent="-285750">
              <a:buFont typeface="Arial" panose="020B0604020202020204" pitchFamily="34" charset="0"/>
              <a:buChar char="•"/>
            </a:pPr>
            <a:r>
              <a:rPr lang="en-US" sz="3600" dirty="0" smtClean="0"/>
              <a:t>Commercial </a:t>
            </a:r>
            <a:r>
              <a:rPr lang="en-US" sz="3600" dirty="0" smtClean="0"/>
              <a:t>Fleets</a:t>
            </a:r>
          </a:p>
          <a:p>
            <a:pPr marL="285750" indent="-285750">
              <a:buFont typeface="Arial" panose="020B0604020202020204" pitchFamily="34" charset="0"/>
              <a:buChar char="•"/>
            </a:pPr>
            <a:r>
              <a:rPr lang="en-US" sz="3600" dirty="0" smtClean="0"/>
              <a:t>Public </a:t>
            </a:r>
            <a:r>
              <a:rPr lang="en-US" sz="3600" dirty="0" smtClean="0"/>
              <a:t>Transportation</a:t>
            </a:r>
          </a:p>
          <a:p>
            <a:pPr marL="285750" indent="-285750">
              <a:buFont typeface="Arial" panose="020B0604020202020204" pitchFamily="34" charset="0"/>
              <a:buChar char="•"/>
            </a:pPr>
            <a:r>
              <a:rPr lang="en-US" sz="3600" dirty="0" smtClean="0"/>
              <a:t>Personal Use</a:t>
            </a:r>
            <a:endParaRPr lang="en-IN" sz="3600" dirty="0"/>
          </a:p>
        </p:txBody>
      </p:sp>
    </p:spTree>
    <p:extLst>
      <p:ext uri="{BB962C8B-B14F-4D97-AF65-F5344CB8AC3E}">
        <p14:creationId xmlns="" xmlns:p14="http://schemas.microsoft.com/office/powerpoint/2010/main" val="972530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4A23372-3A69-ABC6-161B-3B596EC80B08}"/>
              </a:ext>
            </a:extLst>
          </p:cNvPr>
          <p:cNvSpPr>
            <a:spLocks noGrp="1"/>
          </p:cNvSpPr>
          <p:nvPr>
            <p:ph type="body" sz="quarter" idx="26"/>
          </p:nvPr>
        </p:nvSpPr>
        <p:spPr>
          <a:xfrm>
            <a:off x="1399551" y="449754"/>
            <a:ext cx="10970973" cy="1036508"/>
          </a:xfrm>
        </p:spPr>
        <p:txBody>
          <a:bodyPr>
            <a:noAutofit/>
          </a:bodyPr>
          <a:lstStyle/>
          <a:p>
            <a:r>
              <a:rPr lang="en-US" sz="3200" b="1" dirty="0"/>
              <a:t>COST VALUATION ANALYSIS – </a:t>
            </a:r>
            <a:r>
              <a:rPr lang="en-US" sz="3200" b="1" dirty="0" smtClean="0"/>
              <a:t>SELF-DRIVING-VEHICLE</a:t>
            </a:r>
            <a:endParaRPr lang="en-IN" sz="3200" b="1" dirty="0"/>
          </a:p>
        </p:txBody>
      </p:sp>
      <p:sp>
        <p:nvSpPr>
          <p:cNvPr id="9" name="Date Placeholder 8">
            <a:extLst>
              <a:ext uri="{FF2B5EF4-FFF2-40B4-BE49-F238E27FC236}">
                <a16:creationId xmlns="" xmlns:a16="http://schemas.microsoft.com/office/drawing/2014/main" id="{1183A13C-A5D3-67A8-25BD-2BB2CE1D4899}"/>
              </a:ext>
            </a:extLst>
          </p:cNvPr>
          <p:cNvSpPr>
            <a:spLocks noGrp="1"/>
          </p:cNvSpPr>
          <p:nvPr>
            <p:ph type="dt" sz="half" idx="20"/>
          </p:nvPr>
        </p:nvSpPr>
        <p:spPr/>
        <p:txBody>
          <a:bodyPr/>
          <a:lstStyle/>
          <a:p>
            <a:r>
              <a:rPr lang="en-US"/>
              <a:t>2023</a:t>
            </a:r>
            <a:endParaRPr lang="en-US" dirty="0"/>
          </a:p>
        </p:txBody>
      </p:sp>
      <p:sp>
        <p:nvSpPr>
          <p:cNvPr id="10" name="Footer Placeholder 9">
            <a:extLst>
              <a:ext uri="{FF2B5EF4-FFF2-40B4-BE49-F238E27FC236}">
                <a16:creationId xmlns="" xmlns:a16="http://schemas.microsoft.com/office/drawing/2014/main" id="{BAA5E03A-AAFE-5012-AF8A-AF9BF95D101A}"/>
              </a:ext>
            </a:extLst>
          </p:cNvPr>
          <p:cNvSpPr>
            <a:spLocks noGrp="1"/>
          </p:cNvSpPr>
          <p:nvPr>
            <p:ph type="ftr" sz="quarter" idx="21"/>
          </p:nvPr>
        </p:nvSpPr>
        <p:spPr/>
        <p:txBody>
          <a:bodyPr/>
          <a:lstStyle/>
          <a:p>
            <a:r>
              <a:rPr lang="en-US" dirty="0" smtClean="0"/>
              <a:t>Self-Driving-Vehicle</a:t>
            </a:r>
            <a:endParaRPr lang="en-US" dirty="0" smtClean="0"/>
          </a:p>
        </p:txBody>
      </p:sp>
      <p:sp>
        <p:nvSpPr>
          <p:cNvPr id="11" name="Slide Number Placeholder 10">
            <a:extLst>
              <a:ext uri="{FF2B5EF4-FFF2-40B4-BE49-F238E27FC236}">
                <a16:creationId xmlns="" xmlns:a16="http://schemas.microsoft.com/office/drawing/2014/main" id="{932C7367-E85E-EC6F-68F9-0BAC99079B9B}"/>
              </a:ext>
            </a:extLst>
          </p:cNvPr>
          <p:cNvSpPr>
            <a:spLocks noGrp="1"/>
          </p:cNvSpPr>
          <p:nvPr>
            <p:ph type="sldNum" sz="quarter" idx="22"/>
          </p:nvPr>
        </p:nvSpPr>
        <p:spPr/>
        <p:txBody>
          <a:bodyPr/>
          <a:lstStyle/>
          <a:p>
            <a:fld id="{B5CEABB6-07DC-46E8-9B57-56EC44A396E5}" type="slidenum">
              <a:rPr lang="en-US" smtClean="0"/>
              <a:pPr/>
              <a:t>13</a:t>
            </a:fld>
            <a:endParaRPr lang="en-US" dirty="0"/>
          </a:p>
        </p:txBody>
      </p:sp>
      <p:sp>
        <p:nvSpPr>
          <p:cNvPr id="2" name="TextBox 1">
            <a:extLst>
              <a:ext uri="{FF2B5EF4-FFF2-40B4-BE49-F238E27FC236}">
                <a16:creationId xmlns="" xmlns:a16="http://schemas.microsoft.com/office/drawing/2014/main" id="{6F045B3C-AE3A-D717-4896-4A5ED6EF7E67}"/>
              </a:ext>
            </a:extLst>
          </p:cNvPr>
          <p:cNvSpPr txBox="1"/>
          <p:nvPr/>
        </p:nvSpPr>
        <p:spPr>
          <a:xfrm>
            <a:off x="1352069" y="1547016"/>
            <a:ext cx="9741159"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t>Research and Development Costs: Developing self-driving vehicle technology can be expensive, as it requires extensive research and development to design and test the technology. The costs associated with research and development will depend on the complexity and scope of the project.</a:t>
            </a:r>
          </a:p>
          <a:p>
            <a:pPr marL="285750" indent="-285750">
              <a:buFont typeface="Arial" panose="020B0604020202020204" pitchFamily="34" charset="0"/>
              <a:buChar char="•"/>
            </a:pPr>
            <a:r>
              <a:rPr lang="en-US" dirty="0" smtClean="0"/>
              <a:t>Manufacturing Costs: Once the technology has been developed, manufacturing self-driving vehicles can also be expensive, as it requires specialized equipment and materials. The costs associated with manufacturing will depend on the production volume and supply chain logistics.</a:t>
            </a:r>
          </a:p>
          <a:p>
            <a:pPr marL="285750" indent="-285750">
              <a:buFont typeface="Arial" panose="020B0604020202020204" pitchFamily="34" charset="0"/>
              <a:buChar char="•"/>
            </a:pPr>
            <a:r>
              <a:rPr lang="en-US" dirty="0" smtClean="0"/>
              <a:t>Maintenance and Repair Costs: Self-driving vehicles will require maintenance and repair, just like traditional vehicles. However, the costs associated with maintenance and repair may be different for self-driving vehicles due to their advanced technology.</a:t>
            </a:r>
          </a:p>
          <a:p>
            <a:pPr marL="285750" indent="-285750">
              <a:buFont typeface="Arial" panose="020B0604020202020204" pitchFamily="34" charset="0"/>
              <a:buChar char="•"/>
            </a:pPr>
            <a:r>
              <a:rPr lang="en-US" dirty="0" smtClean="0"/>
              <a:t>Regulatory and Legal Costs: Self-driving vehicles may be subject to additional regulatory and legal requirements, which can increase the overall cost of developing and operating the vehicles.</a:t>
            </a:r>
          </a:p>
          <a:p>
            <a:pPr marL="285750" indent="-285750"/>
            <a:endParaRPr lang="en-IN" dirty="0"/>
          </a:p>
        </p:txBody>
      </p:sp>
    </p:spTree>
    <p:extLst>
      <p:ext uri="{BB962C8B-B14F-4D97-AF65-F5344CB8AC3E}">
        <p14:creationId xmlns="" xmlns:p14="http://schemas.microsoft.com/office/powerpoint/2010/main" val="3185356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E54ABB-4929-4810-950B-2DAEA0A5BAB4}"/>
              </a:ext>
            </a:extLst>
          </p:cNvPr>
          <p:cNvSpPr>
            <a:spLocks noGrp="1"/>
          </p:cNvSpPr>
          <p:nvPr>
            <p:ph type="title"/>
          </p:nvPr>
        </p:nvSpPr>
        <p:spPr>
          <a:xfrm>
            <a:off x="1885156" y="892177"/>
            <a:ext cx="8421688" cy="1325563"/>
          </a:xfrm>
        </p:spPr>
        <p:txBody>
          <a:bodyPr>
            <a:normAutofit/>
          </a:bodyPr>
          <a:lstStyle/>
          <a:p>
            <a:r>
              <a:rPr lang="en-US" sz="3200" b="1" dirty="0"/>
              <a:t>MARKET OVERVIEW (PREDICTED)</a:t>
            </a:r>
          </a:p>
        </p:txBody>
      </p:sp>
      <p:sp>
        <p:nvSpPr>
          <p:cNvPr id="6" name="Text Placeholder 5">
            <a:extLst>
              <a:ext uri="{FF2B5EF4-FFF2-40B4-BE49-F238E27FC236}">
                <a16:creationId xmlns="" xmlns:a16="http://schemas.microsoft.com/office/drawing/2014/main" id="{0FE22F9B-4BF8-41DC-8F1C-836B546E59AD}"/>
              </a:ext>
            </a:extLst>
          </p:cNvPr>
          <p:cNvSpPr>
            <a:spLocks noGrp="1"/>
          </p:cNvSpPr>
          <p:nvPr>
            <p:ph type="body" sz="quarter" idx="3"/>
          </p:nvPr>
        </p:nvSpPr>
        <p:spPr>
          <a:xfrm>
            <a:off x="3581399" y="3185873"/>
            <a:ext cx="5440680" cy="1051560"/>
          </a:xfrm>
        </p:spPr>
        <p:txBody>
          <a:bodyPr/>
          <a:lstStyle/>
          <a:p>
            <a:pPr algn="ctr"/>
            <a:r>
              <a:rPr lang="en-ZA" sz="3600" b="1" dirty="0"/>
              <a:t>$</a:t>
            </a:r>
            <a:r>
              <a:rPr lang="en-ZA" sz="3600" b="1" dirty="0" smtClean="0"/>
              <a:t>1400 </a:t>
            </a:r>
            <a:r>
              <a:rPr lang="en-ZA" sz="3600" b="1" dirty="0"/>
              <a:t>M</a:t>
            </a:r>
            <a:r>
              <a:rPr lang="en-ZA" sz="3600" b="1" dirty="0" smtClean="0"/>
              <a:t>illion </a:t>
            </a:r>
            <a:endParaRPr lang="en-ZA" sz="3600" b="1" dirty="0"/>
          </a:p>
        </p:txBody>
      </p:sp>
      <p:sp>
        <p:nvSpPr>
          <p:cNvPr id="3" name="Text Placeholder 2">
            <a:extLst>
              <a:ext uri="{FF2B5EF4-FFF2-40B4-BE49-F238E27FC236}">
                <a16:creationId xmlns="" xmlns:a16="http://schemas.microsoft.com/office/drawing/2014/main" id="{D5E1C399-8F48-44F5-9461-3C89866D4CE1}"/>
              </a:ext>
            </a:extLst>
          </p:cNvPr>
          <p:cNvSpPr>
            <a:spLocks noGrp="1"/>
          </p:cNvSpPr>
          <p:nvPr>
            <p:ph sz="quarter" idx="4"/>
          </p:nvPr>
        </p:nvSpPr>
        <p:spPr>
          <a:xfrm>
            <a:off x="812800" y="4237433"/>
            <a:ext cx="10977879" cy="805655"/>
          </a:xfrm>
        </p:spPr>
        <p:txBody>
          <a:bodyPr>
            <a:normAutofit/>
          </a:bodyPr>
          <a:lstStyle/>
          <a:p>
            <a:pPr algn="ctr"/>
            <a:r>
              <a:rPr lang="en-ZA" sz="2400" dirty="0"/>
              <a:t>Total Market Value of </a:t>
            </a:r>
            <a:r>
              <a:rPr lang="en-ZA" sz="2400" dirty="0" smtClean="0"/>
              <a:t>the Self-Driving-Vehicle Industry</a:t>
            </a:r>
            <a:endParaRPr lang="en-ZA" sz="2400" dirty="0"/>
          </a:p>
        </p:txBody>
      </p:sp>
      <p:sp>
        <p:nvSpPr>
          <p:cNvPr id="9" name="Date Placeholder 8">
            <a:extLst>
              <a:ext uri="{FF2B5EF4-FFF2-40B4-BE49-F238E27FC236}">
                <a16:creationId xmlns=""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pPr algn="ctr"/>
            <a:r>
              <a:rPr lang="en-US"/>
              <a:t>2023</a:t>
            </a:r>
            <a:endParaRPr lang="en-US" dirty="0"/>
          </a:p>
        </p:txBody>
      </p:sp>
      <p:sp>
        <p:nvSpPr>
          <p:cNvPr id="10" name="Footer Placeholder 9">
            <a:extLst>
              <a:ext uri="{FF2B5EF4-FFF2-40B4-BE49-F238E27FC236}">
                <a16:creationId xmlns=""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smtClean="0"/>
              <a:t>Self-Driving-Vehicle</a:t>
            </a:r>
            <a:endParaRPr lang="en-US" dirty="0" smtClean="0"/>
          </a:p>
        </p:txBody>
      </p:sp>
      <p:sp>
        <p:nvSpPr>
          <p:cNvPr id="11" name="Slide Number Placeholder 10">
            <a:extLst>
              <a:ext uri="{FF2B5EF4-FFF2-40B4-BE49-F238E27FC236}">
                <a16:creationId xmlns=""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pPr algn="ctr"/>
            <a:fld id="{B5CEABB6-07DC-46E8-9B57-56EC44A396E5}" type="slidenum">
              <a:rPr lang="en-US" smtClean="0"/>
              <a:pPr algn="ctr"/>
              <a:t>14</a:t>
            </a:fld>
            <a:endParaRPr lang="en-US" dirty="0"/>
          </a:p>
        </p:txBody>
      </p:sp>
      <p:pic>
        <p:nvPicPr>
          <p:cNvPr id="17" name="Graphic 16" descr="Upward trend with solid fill">
            <a:extLst>
              <a:ext uri="{FF2B5EF4-FFF2-40B4-BE49-F238E27FC236}">
                <a16:creationId xmlns="" xmlns:a16="http://schemas.microsoft.com/office/drawing/2014/main" id="{DFA27582-073A-5889-6944-414120EBB27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5466080" y="2169160"/>
            <a:ext cx="1259840" cy="1259840"/>
          </a:xfrm>
          <a:prstGeom prst="rect">
            <a:avLst/>
          </a:prstGeom>
        </p:spPr>
      </p:pic>
    </p:spTree>
    <p:extLst>
      <p:ext uri="{BB962C8B-B14F-4D97-AF65-F5344CB8AC3E}">
        <p14:creationId xmlns="" xmlns:p14="http://schemas.microsoft.com/office/powerpoint/2010/main" val="2121178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FAD2AE59-5630-4D5C-83A9-4CDEF4D7DCFB}"/>
              </a:ext>
            </a:extLst>
          </p:cNvPr>
          <p:cNvSpPr>
            <a:spLocks noGrp="1"/>
          </p:cNvSpPr>
          <p:nvPr>
            <p:ph type="title"/>
          </p:nvPr>
        </p:nvSpPr>
        <p:spPr>
          <a:xfrm>
            <a:off x="2933700" y="892177"/>
            <a:ext cx="8421688" cy="1325563"/>
          </a:xfrm>
        </p:spPr>
        <p:txBody>
          <a:bodyPr>
            <a:normAutofit/>
          </a:bodyPr>
          <a:lstStyle/>
          <a:p>
            <a:r>
              <a:rPr lang="en-US" sz="3200" b="1" dirty="0" err="1" smtClean="0"/>
              <a:t>COMPETITors</a:t>
            </a:r>
            <a:endParaRPr lang="en-US" sz="3200" b="1" dirty="0"/>
          </a:p>
        </p:txBody>
      </p:sp>
      <p:sp>
        <p:nvSpPr>
          <p:cNvPr id="6" name="Content Placeholder 5">
            <a:extLst>
              <a:ext uri="{FF2B5EF4-FFF2-40B4-BE49-F238E27FC236}">
                <a16:creationId xmlns="" xmlns:a16="http://schemas.microsoft.com/office/drawing/2014/main" id="{5A6B31B0-7B84-475D-961F-09C0191F91A2}"/>
              </a:ext>
            </a:extLst>
          </p:cNvPr>
          <p:cNvSpPr>
            <a:spLocks noGrp="1"/>
          </p:cNvSpPr>
          <p:nvPr>
            <p:ph sz="half" idx="2"/>
          </p:nvPr>
        </p:nvSpPr>
        <p:spPr>
          <a:xfrm>
            <a:off x="2982554" y="2048889"/>
            <a:ext cx="3924300" cy="1997867"/>
          </a:xfrm>
        </p:spPr>
        <p:txBody>
          <a:bodyPr vert="horz" lIns="91440" tIns="45720" rIns="91440" bIns="45720" rtlCol="0" anchor="t">
            <a:noAutofit/>
          </a:bodyPr>
          <a:lstStyle/>
          <a:p>
            <a:pPr>
              <a:buFont typeface="Arial" pitchFamily="34" charset="0"/>
              <a:buChar char="•"/>
            </a:pPr>
            <a:r>
              <a:rPr lang="en-US" sz="2000" dirty="0" smtClean="0">
                <a:solidFill>
                  <a:schemeClr val="tx1"/>
                </a:solidFill>
              </a:rPr>
              <a:t>Tesla Inc</a:t>
            </a:r>
          </a:p>
          <a:p>
            <a:pPr>
              <a:buFont typeface="Arial" pitchFamily="34" charset="0"/>
              <a:buChar char="•"/>
            </a:pPr>
            <a:r>
              <a:rPr lang="en-US" sz="2000" dirty="0" err="1" smtClean="0">
                <a:solidFill>
                  <a:schemeClr val="tx1"/>
                </a:solidFill>
              </a:rPr>
              <a:t>Nvidia</a:t>
            </a:r>
            <a:endParaRPr lang="en-US" sz="2000" dirty="0" smtClean="0">
              <a:solidFill>
                <a:schemeClr val="tx1"/>
              </a:solidFill>
            </a:endParaRPr>
          </a:p>
          <a:p>
            <a:pPr>
              <a:buFont typeface="Arial" pitchFamily="34" charset="0"/>
              <a:buChar char="•"/>
            </a:pPr>
            <a:r>
              <a:rPr lang="en-US" sz="2000" dirty="0" err="1" smtClean="0">
                <a:solidFill>
                  <a:schemeClr val="tx1"/>
                </a:solidFill>
              </a:rPr>
              <a:t>Waymo</a:t>
            </a:r>
            <a:endParaRPr lang="en-US" sz="2000" dirty="0" smtClean="0">
              <a:solidFill>
                <a:schemeClr val="tx1"/>
              </a:solidFill>
            </a:endParaRPr>
          </a:p>
          <a:p>
            <a:pPr>
              <a:buFont typeface="Arial" pitchFamily="34" charset="0"/>
              <a:buChar char="•"/>
            </a:pPr>
            <a:r>
              <a:rPr lang="en-US" sz="2000" dirty="0" err="1" smtClean="0">
                <a:solidFill>
                  <a:schemeClr val="tx1"/>
                </a:solidFill>
              </a:rPr>
              <a:t>zoox</a:t>
            </a:r>
            <a:endParaRPr lang="en-US" sz="2000" dirty="0" smtClean="0">
              <a:solidFill>
                <a:schemeClr val="tx1"/>
              </a:solidFill>
            </a:endParaRPr>
          </a:p>
          <a:p>
            <a:endParaRPr lang="en-ZA" sz="1600" noProof="1"/>
          </a:p>
        </p:txBody>
      </p:sp>
      <p:sp>
        <p:nvSpPr>
          <p:cNvPr id="12" name="Date Placeholder 11">
            <a:extLst>
              <a:ext uri="{FF2B5EF4-FFF2-40B4-BE49-F238E27FC236}">
                <a16:creationId xmlns="" xmlns:a16="http://schemas.microsoft.com/office/drawing/2014/main" id="{5909F2DC-F097-42AB-88E7-0CA09BD5E2C2}"/>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13" name="Footer Placeholder 12">
            <a:extLst>
              <a:ext uri="{FF2B5EF4-FFF2-40B4-BE49-F238E27FC236}">
                <a16:creationId xmlns="" xmlns:a16="http://schemas.microsoft.com/office/drawing/2014/main" id="{F4A37AA9-0BEE-42AC-8CC0-AE5B8663553A}"/>
              </a:ext>
            </a:extLst>
          </p:cNvPr>
          <p:cNvSpPr>
            <a:spLocks noGrp="1"/>
          </p:cNvSpPr>
          <p:nvPr>
            <p:ph type="ftr" sz="quarter" idx="11"/>
          </p:nvPr>
        </p:nvSpPr>
        <p:spPr>
          <a:xfrm>
            <a:off x="4038600" y="6356350"/>
            <a:ext cx="4114800" cy="365125"/>
          </a:xfrm>
        </p:spPr>
        <p:txBody>
          <a:bodyPr/>
          <a:lstStyle/>
          <a:p>
            <a:r>
              <a:rPr lang="en-US" dirty="0" smtClean="0"/>
              <a:t>Self-Driving-Vehicle</a:t>
            </a:r>
            <a:endParaRPr lang="en-US" dirty="0" smtClean="0"/>
          </a:p>
        </p:txBody>
      </p:sp>
      <p:sp>
        <p:nvSpPr>
          <p:cNvPr id="14" name="Slide Number Placeholder 13">
            <a:extLst>
              <a:ext uri="{FF2B5EF4-FFF2-40B4-BE49-F238E27FC236}">
                <a16:creationId xmlns=""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Tree>
    <p:extLst>
      <p:ext uri="{BB962C8B-B14F-4D97-AF65-F5344CB8AC3E}">
        <p14:creationId xmlns="" xmlns:p14="http://schemas.microsoft.com/office/powerpoint/2010/main" val="415169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605AF1-623C-4E09-AB5D-8DD0571489F6}"/>
              </a:ext>
            </a:extLst>
          </p:cNvPr>
          <p:cNvSpPr>
            <a:spLocks noGrp="1"/>
          </p:cNvSpPr>
          <p:nvPr>
            <p:ph type="title"/>
          </p:nvPr>
        </p:nvSpPr>
        <p:spPr>
          <a:xfrm>
            <a:off x="5920169" y="1152771"/>
            <a:ext cx="5431971" cy="846301"/>
          </a:xfrm>
        </p:spPr>
        <p:txBody>
          <a:bodyPr>
            <a:normAutofit/>
          </a:bodyPr>
          <a:lstStyle/>
          <a:p>
            <a:r>
              <a:rPr lang="en-US" sz="3200" b="1" dirty="0"/>
              <a:t>Growth strategy</a:t>
            </a:r>
          </a:p>
        </p:txBody>
      </p:sp>
      <p:sp>
        <p:nvSpPr>
          <p:cNvPr id="3" name="Content Placeholder 2">
            <a:extLst>
              <a:ext uri="{FF2B5EF4-FFF2-40B4-BE49-F238E27FC236}">
                <a16:creationId xmlns="" xmlns:a16="http://schemas.microsoft.com/office/drawing/2014/main" id="{9B1DDDEF-20C4-4F65-BAC9-0A763DF7E02B}"/>
              </a:ext>
            </a:extLst>
          </p:cNvPr>
          <p:cNvSpPr>
            <a:spLocks noGrp="1"/>
          </p:cNvSpPr>
          <p:nvPr>
            <p:ph type="body" sz="quarter" idx="13"/>
          </p:nvPr>
        </p:nvSpPr>
        <p:spPr>
          <a:xfrm>
            <a:off x="5918614" y="2154629"/>
            <a:ext cx="5433204" cy="365125"/>
          </a:xfrm>
        </p:spPr>
        <p:txBody>
          <a:bodyPr vert="horz" lIns="91440" tIns="45720" rIns="91440" bIns="45720" rtlCol="0" anchor="t">
            <a:normAutofit lnSpcReduction="10000"/>
          </a:bodyPr>
          <a:lstStyle/>
          <a:p>
            <a:r>
              <a:rPr b="1" smtClean="0"/>
              <a:t>MAY 2023</a:t>
            </a:r>
            <a:endParaRPr lang="en-US" b="1" dirty="0"/>
          </a:p>
        </p:txBody>
      </p:sp>
      <p:sp>
        <p:nvSpPr>
          <p:cNvPr id="17" name="Text Placeholder 16">
            <a:extLst>
              <a:ext uri="{FF2B5EF4-FFF2-40B4-BE49-F238E27FC236}">
                <a16:creationId xmlns="" xmlns:a16="http://schemas.microsoft.com/office/drawing/2014/main" id="{24158E79-DA49-4521-BEC6-A7BA93C41F4C}"/>
              </a:ext>
            </a:extLst>
          </p:cNvPr>
          <p:cNvSpPr>
            <a:spLocks noGrp="1"/>
          </p:cNvSpPr>
          <p:nvPr>
            <p:ph type="body" sz="quarter" idx="15"/>
          </p:nvPr>
        </p:nvSpPr>
        <p:spPr>
          <a:xfrm>
            <a:off x="5919847" y="2651295"/>
            <a:ext cx="5431971" cy="557950"/>
          </a:xfrm>
        </p:spPr>
        <p:txBody>
          <a:bodyPr>
            <a:noAutofit/>
          </a:bodyPr>
          <a:lstStyle/>
          <a:p>
            <a:r>
              <a:rPr lang="en-US" dirty="0" smtClean="0"/>
              <a:t>Establish a Strong Research and Development Team: A key to success in the self-driving vehicle industry is having a strong research and development team. This team should be comprised of experts in areas such as robotics, machine learning, artificial intelligence, and automotive engineering.</a:t>
            </a:r>
          </a:p>
          <a:p>
            <a:endParaRPr lang="en-GB" dirty="0"/>
          </a:p>
          <a:p>
            <a:endParaRPr lang="en-US" dirty="0"/>
          </a:p>
        </p:txBody>
      </p:sp>
      <p:sp>
        <p:nvSpPr>
          <p:cNvPr id="24" name="Text Placeholder 23">
            <a:extLst>
              <a:ext uri="{FF2B5EF4-FFF2-40B4-BE49-F238E27FC236}">
                <a16:creationId xmlns="" xmlns:a16="http://schemas.microsoft.com/office/drawing/2014/main" id="{319E41BC-4F05-4804-843A-E1846794FBF9}"/>
              </a:ext>
            </a:extLst>
          </p:cNvPr>
          <p:cNvSpPr>
            <a:spLocks noGrp="1"/>
          </p:cNvSpPr>
          <p:nvPr>
            <p:ph type="body" sz="quarter" idx="23"/>
          </p:nvPr>
        </p:nvSpPr>
        <p:spPr>
          <a:xfrm>
            <a:off x="5896128" y="3869757"/>
            <a:ext cx="5433204" cy="365125"/>
          </a:xfrm>
        </p:spPr>
        <p:txBody>
          <a:bodyPr>
            <a:normAutofit lnSpcReduction="10000"/>
          </a:bodyPr>
          <a:lstStyle/>
          <a:p>
            <a:r>
              <a:rPr b="1" smtClean="0"/>
              <a:t>Nov</a:t>
            </a:r>
            <a:r>
              <a:rPr lang="en-US" b="1" dirty="0" smtClean="0"/>
              <a:t> 2023</a:t>
            </a:r>
            <a:endParaRPr lang="en-US" b="1" dirty="0"/>
          </a:p>
        </p:txBody>
      </p:sp>
      <p:sp>
        <p:nvSpPr>
          <p:cNvPr id="25" name="Text Placeholder 24">
            <a:extLst>
              <a:ext uri="{FF2B5EF4-FFF2-40B4-BE49-F238E27FC236}">
                <a16:creationId xmlns="" xmlns:a16="http://schemas.microsoft.com/office/drawing/2014/main" id="{23BDF8B9-53DF-46F4-98D4-053D78D610B0}"/>
              </a:ext>
            </a:extLst>
          </p:cNvPr>
          <p:cNvSpPr>
            <a:spLocks noGrp="1"/>
          </p:cNvSpPr>
          <p:nvPr>
            <p:ph type="body" sz="quarter" idx="24"/>
          </p:nvPr>
        </p:nvSpPr>
        <p:spPr>
          <a:xfrm>
            <a:off x="5934892" y="4199181"/>
            <a:ext cx="5638799" cy="1065150"/>
          </a:xfrm>
        </p:spPr>
        <p:txBody>
          <a:bodyPr>
            <a:normAutofit fontScale="92500" lnSpcReduction="10000"/>
          </a:bodyPr>
          <a:lstStyle/>
          <a:p>
            <a:r>
              <a:rPr lang="en-US" dirty="0" smtClean="0"/>
              <a:t>Develop Partnerships with Industry Leaders: Self-driving vehicles require advanced technology, and it can be difficult for a startup to develop all the necessary technology on their own. Partnering with established industry leaders, such as automotive manufacturers and technology companies, can provide access to expertise, resources, and funding.</a:t>
            </a:r>
          </a:p>
          <a:p>
            <a:endParaRPr lang="en-US" dirty="0"/>
          </a:p>
        </p:txBody>
      </p:sp>
      <p:sp>
        <p:nvSpPr>
          <p:cNvPr id="26" name="Text Placeholder 25">
            <a:extLst>
              <a:ext uri="{FF2B5EF4-FFF2-40B4-BE49-F238E27FC236}">
                <a16:creationId xmlns="" xmlns:a16="http://schemas.microsoft.com/office/drawing/2014/main" id="{0FD0A14C-4421-4979-AF8C-F7E649A88162}"/>
              </a:ext>
            </a:extLst>
          </p:cNvPr>
          <p:cNvSpPr>
            <a:spLocks noGrp="1"/>
          </p:cNvSpPr>
          <p:nvPr>
            <p:ph type="body" sz="quarter" idx="25"/>
          </p:nvPr>
        </p:nvSpPr>
        <p:spPr>
          <a:xfrm>
            <a:off x="5892489" y="5202839"/>
            <a:ext cx="5433204" cy="761309"/>
          </a:xfrm>
        </p:spPr>
        <p:txBody>
          <a:bodyPr>
            <a:normAutofit/>
          </a:bodyPr>
          <a:lstStyle/>
          <a:p>
            <a:r>
              <a:rPr b="1" smtClean="0"/>
              <a:t>APril</a:t>
            </a:r>
            <a:r>
              <a:rPr lang="en-US" b="1" dirty="0" smtClean="0"/>
              <a:t> 2024</a:t>
            </a:r>
            <a:endParaRPr lang="en-US" b="1" dirty="0"/>
          </a:p>
        </p:txBody>
      </p:sp>
      <p:sp>
        <p:nvSpPr>
          <p:cNvPr id="27" name="Text Placeholder 26">
            <a:extLst>
              <a:ext uri="{FF2B5EF4-FFF2-40B4-BE49-F238E27FC236}">
                <a16:creationId xmlns="" xmlns:a16="http://schemas.microsoft.com/office/drawing/2014/main" id="{9C0DB469-503B-40AF-84D1-C69B085AA96F}"/>
              </a:ext>
            </a:extLst>
          </p:cNvPr>
          <p:cNvSpPr>
            <a:spLocks noGrp="1"/>
          </p:cNvSpPr>
          <p:nvPr>
            <p:ph type="body" sz="quarter" idx="26"/>
          </p:nvPr>
        </p:nvSpPr>
        <p:spPr>
          <a:xfrm>
            <a:off x="5933802" y="5576640"/>
            <a:ext cx="5431971" cy="902537"/>
          </a:xfrm>
        </p:spPr>
        <p:txBody>
          <a:bodyPr>
            <a:normAutofit lnSpcReduction="10000"/>
          </a:bodyPr>
          <a:lstStyle/>
          <a:p>
            <a:r>
              <a:rPr lang="en-US" dirty="0" smtClean="0"/>
              <a:t>Conduct Extensive Testing and Validation: Self-driving vehicles need to be extensively tested and validated to ensure they are safe and reliable. This can involve testing on closed courses, public roads, and in a variety of weather conditions.</a:t>
            </a:r>
          </a:p>
          <a:p>
            <a:endParaRPr lang="en-US" dirty="0"/>
          </a:p>
        </p:txBody>
      </p:sp>
      <p:sp>
        <p:nvSpPr>
          <p:cNvPr id="4" name="Date Placeholder 3">
            <a:extLst>
              <a:ext uri="{FF2B5EF4-FFF2-40B4-BE49-F238E27FC236}">
                <a16:creationId xmlns="" xmlns:a16="http://schemas.microsoft.com/office/drawing/2014/main" id="{7FDC0E0A-2715-4BF9-8659-0ED8629BA242}"/>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dirty="0" smtClean="0"/>
              <a:t>Self-Driving-Vehicle</a:t>
            </a:r>
            <a:endParaRPr lang="en-US" dirty="0" smtClean="0"/>
          </a:p>
        </p:txBody>
      </p:sp>
      <p:sp>
        <p:nvSpPr>
          <p:cNvPr id="6" name="Slide Number Placeholder 5">
            <a:extLst>
              <a:ext uri="{FF2B5EF4-FFF2-40B4-BE49-F238E27FC236}">
                <a16:creationId xmlns=""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pic>
        <p:nvPicPr>
          <p:cNvPr id="8" name="Graphic 7" descr="Business Growth with solid fill">
            <a:extLst>
              <a:ext uri="{FF2B5EF4-FFF2-40B4-BE49-F238E27FC236}">
                <a16:creationId xmlns="" xmlns:a16="http://schemas.microsoft.com/office/drawing/2014/main" id="{B162D370-0AF7-EF67-A9C7-65CB5E7E2EA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361440" y="1808480"/>
            <a:ext cx="2570480" cy="2804160"/>
          </a:xfrm>
          <a:prstGeom prst="rect">
            <a:avLst/>
          </a:prstGeom>
        </p:spPr>
      </p:pic>
    </p:spTree>
    <p:extLst>
      <p:ext uri="{BB962C8B-B14F-4D97-AF65-F5344CB8AC3E}">
        <p14:creationId xmlns="" xmlns:p14="http://schemas.microsoft.com/office/powerpoint/2010/main" val="1472106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5804689" y="235766"/>
            <a:ext cx="5433204" cy="365125"/>
          </a:xfrm>
        </p:spPr>
        <p:txBody>
          <a:bodyPr>
            <a:normAutofit lnSpcReduction="10000"/>
          </a:bodyPr>
          <a:lstStyle/>
          <a:p>
            <a:r>
              <a:rPr b="1" smtClean="0"/>
              <a:t>JAN 2025</a:t>
            </a:r>
            <a:endParaRPr lang="en-US" b="1" dirty="0"/>
          </a:p>
        </p:txBody>
      </p:sp>
      <p:sp>
        <p:nvSpPr>
          <p:cNvPr id="4" name="Text Placeholder 3"/>
          <p:cNvSpPr>
            <a:spLocks noGrp="1"/>
          </p:cNvSpPr>
          <p:nvPr>
            <p:ph type="body" sz="quarter" idx="15"/>
          </p:nvPr>
        </p:nvSpPr>
        <p:spPr>
          <a:xfrm>
            <a:off x="5830388" y="643568"/>
            <a:ext cx="5743303" cy="1002352"/>
          </a:xfrm>
        </p:spPr>
        <p:txBody>
          <a:bodyPr>
            <a:normAutofit fontScale="92500"/>
          </a:bodyPr>
          <a:lstStyle/>
          <a:p>
            <a:r>
              <a:rPr lang="en-US" dirty="0" smtClean="0"/>
              <a:t>Launch in Targeted Markets: Launching self-driving vehicles in targeted markets can help to build a customer base and generate revenue. For example, launching in densely populated urban areas or in industries such as ride-hailing or logistics can help to establish a foothold in the market.</a:t>
            </a:r>
          </a:p>
          <a:p>
            <a:endParaRPr lang="en-US" dirty="0"/>
          </a:p>
        </p:txBody>
      </p:sp>
      <p:sp>
        <p:nvSpPr>
          <p:cNvPr id="5" name="Text Placeholder 4"/>
          <p:cNvSpPr>
            <a:spLocks noGrp="1"/>
          </p:cNvSpPr>
          <p:nvPr>
            <p:ph type="body" sz="quarter" idx="23"/>
          </p:nvPr>
        </p:nvSpPr>
        <p:spPr>
          <a:xfrm>
            <a:off x="5843876" y="1714386"/>
            <a:ext cx="5433204" cy="365125"/>
          </a:xfrm>
        </p:spPr>
        <p:txBody>
          <a:bodyPr>
            <a:normAutofit lnSpcReduction="10000"/>
          </a:bodyPr>
          <a:lstStyle/>
          <a:p>
            <a:r>
              <a:rPr lang="en-US" b="1" dirty="0" smtClean="0"/>
              <a:t>J</a:t>
            </a:r>
            <a:r>
              <a:rPr b="1" smtClean="0"/>
              <a:t>une 2025</a:t>
            </a:r>
            <a:endParaRPr lang="en-US" b="1" dirty="0"/>
          </a:p>
        </p:txBody>
      </p:sp>
      <p:sp>
        <p:nvSpPr>
          <p:cNvPr id="6" name="Text Placeholder 5"/>
          <p:cNvSpPr>
            <a:spLocks noGrp="1"/>
          </p:cNvSpPr>
          <p:nvPr>
            <p:ph type="body" sz="quarter" idx="24"/>
          </p:nvPr>
        </p:nvSpPr>
        <p:spPr>
          <a:xfrm>
            <a:off x="5882640" y="2122187"/>
            <a:ext cx="5795554" cy="1039024"/>
          </a:xfrm>
        </p:spPr>
        <p:txBody>
          <a:bodyPr>
            <a:normAutofit/>
          </a:bodyPr>
          <a:lstStyle/>
          <a:p>
            <a:r>
              <a:rPr lang="en-US" dirty="0" smtClean="0"/>
              <a:t>Expand to Additional Markets: Once a strong customer base has been established, self-driving vehicle companies can expand to additional markets. This can involve expanding to new geographic regions or to additional industries, such as public transportation or personal vehicles.</a:t>
            </a:r>
          </a:p>
          <a:p>
            <a:endParaRPr lang="en-US" dirty="0"/>
          </a:p>
        </p:txBody>
      </p:sp>
      <p:sp>
        <p:nvSpPr>
          <p:cNvPr id="9" name="Date Placeholder 8"/>
          <p:cNvSpPr>
            <a:spLocks noGrp="1"/>
          </p:cNvSpPr>
          <p:nvPr>
            <p:ph type="dt" sz="half" idx="10"/>
          </p:nvPr>
        </p:nvSpPr>
        <p:spPr/>
        <p:txBody>
          <a:bodyPr/>
          <a:lstStyle/>
          <a:p>
            <a:r>
              <a:rPr lang="en-US" smtClean="0"/>
              <a:t>2023</a:t>
            </a:r>
            <a:endParaRPr lang="en-US" dirty="0"/>
          </a:p>
        </p:txBody>
      </p:sp>
      <p:sp>
        <p:nvSpPr>
          <p:cNvPr id="10" name="Footer Placeholder 9"/>
          <p:cNvSpPr>
            <a:spLocks noGrp="1"/>
          </p:cNvSpPr>
          <p:nvPr>
            <p:ph type="ftr" sz="quarter" idx="11"/>
          </p:nvPr>
        </p:nvSpPr>
        <p:spPr/>
        <p:txBody>
          <a:bodyPr/>
          <a:lstStyle/>
          <a:p>
            <a:r>
              <a:rPr lang="en-US" dirty="0" smtClean="0"/>
              <a:t>Self-Driving-Vehicle</a:t>
            </a:r>
            <a:endParaRPr lang="en-US" dirty="0" smtClean="0"/>
          </a:p>
        </p:txBody>
      </p:sp>
      <p:sp>
        <p:nvSpPr>
          <p:cNvPr id="11" name="Slide Number Placeholder 10"/>
          <p:cNvSpPr>
            <a:spLocks noGrp="1"/>
          </p:cNvSpPr>
          <p:nvPr>
            <p:ph type="sldNum" sz="quarter" idx="12"/>
          </p:nvPr>
        </p:nvSpPr>
        <p:spPr/>
        <p:txBody>
          <a:bodyPr/>
          <a:lstStyle/>
          <a:p>
            <a:fld id="{B5CEABB6-07DC-46E8-9B57-56EC44A396E5}" type="slidenum">
              <a:rPr lang="en-US" smtClean="0"/>
              <a:pPr/>
              <a:t>17</a:t>
            </a:fld>
            <a:endParaRPr lang="en-US" dirty="0"/>
          </a:p>
        </p:txBody>
      </p:sp>
      <p:sp>
        <p:nvSpPr>
          <p:cNvPr id="12" name="Text Placeholder 6"/>
          <p:cNvSpPr>
            <a:spLocks noGrp="1"/>
          </p:cNvSpPr>
          <p:nvPr>
            <p:ph type="body" sz="quarter" idx="26"/>
          </p:nvPr>
        </p:nvSpPr>
        <p:spPr>
          <a:xfrm>
            <a:off x="5921828" y="3653057"/>
            <a:ext cx="5717178" cy="1062634"/>
          </a:xfrm>
        </p:spPr>
        <p:txBody>
          <a:bodyPr>
            <a:normAutofit fontScale="92500" lnSpcReduction="10000"/>
          </a:bodyPr>
          <a:lstStyle/>
          <a:p>
            <a:r>
              <a:rPr lang="en-US" dirty="0" smtClean="0"/>
              <a:t>Continuously Improve Technology and Services: Self-driving technology is constantly evolving, and companies need to continuously improve their technology and services to stay competitive. This can involve investing in research and development, partnering with other companies, and responding to customer feedback.</a:t>
            </a:r>
          </a:p>
          <a:p>
            <a:endParaRPr lang="en-US" dirty="0"/>
          </a:p>
        </p:txBody>
      </p:sp>
      <p:sp>
        <p:nvSpPr>
          <p:cNvPr id="13" name="TextBox 12"/>
          <p:cNvSpPr txBox="1"/>
          <p:nvPr/>
        </p:nvSpPr>
        <p:spPr>
          <a:xfrm>
            <a:off x="5865222" y="3278777"/>
            <a:ext cx="4387098" cy="369332"/>
          </a:xfrm>
          <a:prstGeom prst="rect">
            <a:avLst/>
          </a:prstGeom>
          <a:noFill/>
        </p:spPr>
        <p:txBody>
          <a:bodyPr wrap="none" rtlCol="0">
            <a:spAutoFit/>
          </a:bodyPr>
          <a:lstStyle/>
          <a:p>
            <a:r>
              <a:rPr lang="en-US" b="1" dirty="0" smtClean="0">
                <a:latin typeface="+mj-lt"/>
              </a:rPr>
              <a:t>Continuous Deployment and Maintenance</a:t>
            </a:r>
            <a:endParaRPr lang="en-US" b="1" dirty="0">
              <a:latin typeface="+mj-lt"/>
            </a:endParaRPr>
          </a:p>
        </p:txBody>
      </p:sp>
      <p:pic>
        <p:nvPicPr>
          <p:cNvPr id="14" name="Graphic 7" descr="Business Growth with solid fill">
            <a:extLst>
              <a:ext uri="{FF2B5EF4-FFF2-40B4-BE49-F238E27FC236}">
                <a16:creationId xmlns="" xmlns:a16="http://schemas.microsoft.com/office/drawing/2014/main" id="{B162D370-0AF7-EF67-A9C7-65CB5E7E2EA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361440" y="1808480"/>
            <a:ext cx="2570480" cy="28041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FFA191-5CCC-43CB-BD83-4F80ED362608}"/>
              </a:ext>
            </a:extLst>
          </p:cNvPr>
          <p:cNvSpPr>
            <a:spLocks noGrp="1"/>
          </p:cNvSpPr>
          <p:nvPr>
            <p:ph type="title"/>
          </p:nvPr>
        </p:nvSpPr>
        <p:spPr>
          <a:xfrm>
            <a:off x="4980488" y="459309"/>
            <a:ext cx="5111750" cy="615791"/>
          </a:xfrm>
        </p:spPr>
        <p:txBody>
          <a:bodyPr>
            <a:normAutofit/>
          </a:bodyPr>
          <a:lstStyle/>
          <a:p>
            <a:r>
              <a:rPr sz="3200" b="1" smtClean="0"/>
              <a:t>Summary</a:t>
            </a:r>
            <a:endParaRPr lang="en-US" sz="3200" b="1" dirty="0"/>
          </a:p>
        </p:txBody>
      </p:sp>
      <p:sp>
        <p:nvSpPr>
          <p:cNvPr id="3" name="Content Placeholder 2">
            <a:extLst>
              <a:ext uri="{FF2B5EF4-FFF2-40B4-BE49-F238E27FC236}">
                <a16:creationId xmlns="" xmlns:a16="http://schemas.microsoft.com/office/drawing/2014/main" id="{E14BBEAF-B516-45F4-9EF6-A9F65111580F}"/>
              </a:ext>
            </a:extLst>
          </p:cNvPr>
          <p:cNvSpPr>
            <a:spLocks noGrp="1"/>
          </p:cNvSpPr>
          <p:nvPr>
            <p:ph type="body" idx="1"/>
          </p:nvPr>
        </p:nvSpPr>
        <p:spPr>
          <a:xfrm>
            <a:off x="5008673" y="2540137"/>
            <a:ext cx="6697824" cy="3461657"/>
          </a:xfrm>
        </p:spPr>
        <p:txBody>
          <a:bodyPr vert="horz" lIns="91440" tIns="45720" rIns="91440" bIns="45720" rtlCol="0" anchor="b">
            <a:noAutofit/>
          </a:bodyPr>
          <a:lstStyle/>
          <a:p>
            <a:r>
              <a:rPr lang="en-US" sz="1800" dirty="0" smtClean="0"/>
              <a:t>In conclusion, self-driving vehicles have the potential to revolutionize the transportation industry by offering a safer, more efficient, and more convenient mode of transportation. While the technology is still in its early stages of development, significant progress has been made in recent years. Self-driving vehicles offer a range of product benefits, including increased safety, improved efficiency, increased accessibility, enhanced comfort and convenience, and reduced costs. A growth strategy for self-driving vehicles could involve building a strong research and development team, developing partnerships, testing and validating technology, launching in targeted markets, expanding to additional markets, and continuously improving technology and services. While there are still challenges to overcome, such as regulatory and legal hurdles, the potential benefits of self-driving vehicles make them an exciting area of development for the future of transportation.</a:t>
            </a:r>
            <a:endParaRPr lang="en-US" sz="1800" dirty="0"/>
          </a:p>
        </p:txBody>
      </p:sp>
      <p:sp>
        <p:nvSpPr>
          <p:cNvPr id="4" name="Date Placeholder 3">
            <a:extLst>
              <a:ext uri="{FF2B5EF4-FFF2-40B4-BE49-F238E27FC236}">
                <a16:creationId xmlns="" xmlns:a16="http://schemas.microsoft.com/office/drawing/2014/main" id="{13F8C8B5-F6EC-489B-BD0F-CD89A73CAB3A}"/>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 xmlns:a16="http://schemas.microsoft.com/office/drawing/2014/main" id="{11AEA823-8519-4F9D-81FA-3673131076FC}"/>
              </a:ext>
            </a:extLst>
          </p:cNvPr>
          <p:cNvSpPr>
            <a:spLocks noGrp="1"/>
          </p:cNvSpPr>
          <p:nvPr>
            <p:ph type="ftr" sz="quarter" idx="11"/>
          </p:nvPr>
        </p:nvSpPr>
        <p:spPr>
          <a:xfrm>
            <a:off x="4038600" y="6356350"/>
            <a:ext cx="4114800" cy="365125"/>
          </a:xfrm>
        </p:spPr>
        <p:txBody>
          <a:bodyPr/>
          <a:lstStyle/>
          <a:p>
            <a:r>
              <a:rPr lang="en-US" dirty="0" smtClean="0"/>
              <a:t>Self-Driving-Vehicle</a:t>
            </a:r>
            <a:endParaRPr lang="en-US" dirty="0" smtClean="0"/>
          </a:p>
        </p:txBody>
      </p:sp>
      <p:sp>
        <p:nvSpPr>
          <p:cNvPr id="6" name="Slide Number Placeholder 5">
            <a:extLst>
              <a:ext uri="{FF2B5EF4-FFF2-40B4-BE49-F238E27FC236}">
                <a16:creationId xmlns=""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pic>
        <p:nvPicPr>
          <p:cNvPr id="8" name="Picture 7">
            <a:extLst>
              <a:ext uri="{FF2B5EF4-FFF2-40B4-BE49-F238E27FC236}">
                <a16:creationId xmlns="" xmlns:a16="http://schemas.microsoft.com/office/drawing/2014/main" id="{4DEA8988-5496-9690-B0B0-E2DE84B7DED5}"/>
              </a:ext>
            </a:extLst>
          </p:cNvPr>
          <p:cNvPicPr>
            <a:picLocks noChangeAspect="1"/>
          </p:cNvPicPr>
          <p:nvPr/>
        </p:nvPicPr>
        <p:blipFill>
          <a:blip r:embed="rId2"/>
          <a:stretch>
            <a:fillRect/>
          </a:stretch>
        </p:blipFill>
        <p:spPr>
          <a:xfrm>
            <a:off x="615892" y="2125685"/>
            <a:ext cx="2602686" cy="26026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920173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CAEE93-8585-46D4-A7EC-F184E317CB2E}"/>
              </a:ext>
            </a:extLst>
          </p:cNvPr>
          <p:cNvSpPr>
            <a:spLocks noGrp="1"/>
          </p:cNvSpPr>
          <p:nvPr>
            <p:ph type="ctrTitle"/>
          </p:nvPr>
        </p:nvSpPr>
        <p:spPr>
          <a:xfrm>
            <a:off x="4532246" y="1617049"/>
            <a:ext cx="5369400" cy="1922984"/>
          </a:xfrm>
        </p:spPr>
        <p:txBody>
          <a:bodyPr/>
          <a:lstStyle/>
          <a:p>
            <a:r>
              <a:rPr lang="en-US" sz="6000" b="1" dirty="0"/>
              <a:t>THANK </a:t>
            </a:r>
            <a:r>
              <a:rPr lang="en-US" sz="6000" b="1" dirty="0" smtClean="0"/>
              <a:t>YOU</a:t>
            </a:r>
            <a:endParaRPr lang="en-US" sz="6000" b="1" dirty="0"/>
          </a:p>
        </p:txBody>
      </p:sp>
      <p:sp>
        <p:nvSpPr>
          <p:cNvPr id="4" name="Date Placeholder 3">
            <a:extLst>
              <a:ext uri="{FF2B5EF4-FFF2-40B4-BE49-F238E27FC236}">
                <a16:creationId xmlns=""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a:t>2023</a:t>
            </a:r>
            <a:endParaRPr lang="en-US" dirty="0"/>
          </a:p>
        </p:txBody>
      </p:sp>
      <p:sp>
        <p:nvSpPr>
          <p:cNvPr id="5" name="Footer Placeholder 4">
            <a:extLst>
              <a:ext uri="{FF2B5EF4-FFF2-40B4-BE49-F238E27FC236}">
                <a16:creationId xmlns=""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dirty="0" smtClean="0"/>
              <a:t>Self-Driving-Vehicle</a:t>
            </a:r>
            <a:endParaRPr lang="en-US" dirty="0" smtClean="0"/>
          </a:p>
        </p:txBody>
      </p:sp>
      <p:sp>
        <p:nvSpPr>
          <p:cNvPr id="6" name="Slide Number Placeholder 5">
            <a:extLst>
              <a:ext uri="{FF2B5EF4-FFF2-40B4-BE49-F238E27FC236}">
                <a16:creationId xmlns=""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19</a:t>
            </a:fld>
            <a:endParaRPr lang="en-US" dirty="0"/>
          </a:p>
        </p:txBody>
      </p:sp>
    </p:spTree>
    <p:extLst>
      <p:ext uri="{BB962C8B-B14F-4D97-AF65-F5344CB8AC3E}">
        <p14:creationId xmlns=""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19F29B-F233-48AF-8261-F33A4E079E3E}"/>
              </a:ext>
              <a:ext uri="{C183D7F6-B498-43B3-948B-1728B52AA6E4}">
                <adec:decorative xmlns="" xmlns:adec="http://schemas.microsoft.com/office/drawing/2017/decorative" val="0"/>
              </a:ext>
            </a:extLst>
          </p:cNvPr>
          <p:cNvSpPr>
            <a:spLocks noGrp="1"/>
          </p:cNvSpPr>
          <p:nvPr>
            <p:ph type="title"/>
          </p:nvPr>
        </p:nvSpPr>
        <p:spPr>
          <a:xfrm>
            <a:off x="829200" y="1349611"/>
            <a:ext cx="8732812" cy="152618"/>
          </a:xfrm>
        </p:spPr>
        <p:txBody>
          <a:bodyPr>
            <a:normAutofit fontScale="90000"/>
          </a:bodyPr>
          <a:lstStyle/>
          <a:p>
            <a:r>
              <a:rPr lang="en-ZA" sz="3200" b="1" dirty="0" smtClean="0">
                <a:latin typeface="+mn-lt"/>
                <a:ea typeface="Microsoft YaHei" panose="020B0503020204020204" pitchFamily="34" charset="-122"/>
                <a:cs typeface="Calibri" panose="020F0502020204030204" pitchFamily="34" charset="0"/>
              </a:rPr>
              <a:t>CONTENTS</a:t>
            </a:r>
            <a:endParaRPr lang="en-ZA" sz="3200" b="1" dirty="0">
              <a:latin typeface="+mn-lt"/>
              <a:ea typeface="Microsoft YaHei" panose="020B0503020204020204" pitchFamily="34" charset="-122"/>
              <a:cs typeface="Calibri" panose="020F0502020204030204" pitchFamily="34" charset="0"/>
            </a:endParaRPr>
          </a:p>
        </p:txBody>
      </p:sp>
      <p:sp>
        <p:nvSpPr>
          <p:cNvPr id="3" name="Subtitle 2">
            <a:extLst>
              <a:ext uri="{FF2B5EF4-FFF2-40B4-BE49-F238E27FC236}">
                <a16:creationId xmlns="" xmlns:a16="http://schemas.microsoft.com/office/drawing/2014/main" id="{35E3EA69-4E0E-41BD-8095-A124225A2647}"/>
              </a:ext>
              <a:ext uri="{C183D7F6-B498-43B3-948B-1728B52AA6E4}">
                <adec:decorative xmlns="" xmlns:adec="http://schemas.microsoft.com/office/drawing/2017/decorative" val="0"/>
              </a:ext>
            </a:extLst>
          </p:cNvPr>
          <p:cNvSpPr>
            <a:spLocks noGrp="1"/>
          </p:cNvSpPr>
          <p:nvPr>
            <p:ph idx="1"/>
          </p:nvPr>
        </p:nvSpPr>
        <p:spPr>
          <a:xfrm>
            <a:off x="855326" y="1596834"/>
            <a:ext cx="6515857" cy="3834881"/>
          </a:xfrm>
        </p:spPr>
        <p:txBody>
          <a:bodyPr>
            <a:noAutofit/>
          </a:bodyPr>
          <a:lstStyle/>
          <a:p>
            <a:pPr>
              <a:buFont typeface="Wingdings" pitchFamily="2" charset="2"/>
              <a:buChar char="§"/>
            </a:pPr>
            <a:r>
              <a:rPr lang="en-US" sz="1800" b="1" dirty="0" smtClean="0"/>
              <a:t>Introduction to Self-Driving Vehicles</a:t>
            </a:r>
          </a:p>
          <a:p>
            <a:pPr>
              <a:buFont typeface="Wingdings" pitchFamily="2" charset="2"/>
              <a:buChar char="§"/>
            </a:pPr>
            <a:r>
              <a:rPr lang="en-US" sz="1800" b="1" dirty="0" smtClean="0"/>
              <a:t>Benefits of Self-Driving Vehicles</a:t>
            </a:r>
          </a:p>
          <a:p>
            <a:pPr>
              <a:buFont typeface="Wingdings" pitchFamily="2" charset="2"/>
              <a:buChar char="§"/>
            </a:pPr>
            <a:r>
              <a:rPr lang="en-US" sz="1800" b="1" dirty="0" smtClean="0"/>
              <a:t>Challenges of Self-Driving Vehicles</a:t>
            </a:r>
          </a:p>
          <a:p>
            <a:pPr>
              <a:buFont typeface="Wingdings" pitchFamily="2" charset="2"/>
              <a:buChar char="§"/>
            </a:pPr>
            <a:r>
              <a:rPr lang="en-US" sz="1800" b="1" dirty="0" smtClean="0"/>
              <a:t>Impact on Society</a:t>
            </a:r>
          </a:p>
          <a:p>
            <a:pPr>
              <a:buFont typeface="Wingdings" pitchFamily="2" charset="2"/>
              <a:buChar char="§"/>
            </a:pPr>
            <a:r>
              <a:rPr lang="en-US" sz="1800" b="1" dirty="0" smtClean="0"/>
              <a:t>Legal and Regulatory Issues</a:t>
            </a:r>
          </a:p>
          <a:p>
            <a:pPr>
              <a:buFont typeface="Wingdings" pitchFamily="2" charset="2"/>
              <a:buChar char="§"/>
            </a:pPr>
            <a:r>
              <a:rPr lang="en-US" sz="1800" b="1" dirty="0" smtClean="0"/>
              <a:t>The Future of Self-Driving Vehicles</a:t>
            </a:r>
          </a:p>
          <a:p>
            <a:endParaRPr lang="en-US" sz="1800" dirty="0">
              <a:solidFill>
                <a:schemeClr val="tx1"/>
              </a:solidFill>
              <a:latin typeface="+mj-lt"/>
            </a:endParaRPr>
          </a:p>
        </p:txBody>
      </p:sp>
      <p:sp>
        <p:nvSpPr>
          <p:cNvPr id="6" name="Date Placeholder 5">
            <a:extLst>
              <a:ext uri="{FF2B5EF4-FFF2-40B4-BE49-F238E27FC236}">
                <a16:creationId xmlns=""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a:t>2023</a:t>
            </a:r>
            <a:endParaRPr lang="en-US" dirty="0"/>
          </a:p>
        </p:txBody>
      </p:sp>
      <p:sp>
        <p:nvSpPr>
          <p:cNvPr id="5" name="Footer Placeholder 4">
            <a:extLst>
              <a:ext uri="{FF2B5EF4-FFF2-40B4-BE49-F238E27FC236}">
                <a16:creationId xmlns=""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dirty="0" smtClean="0"/>
              <a:t>Self-Driving-Vehicles</a:t>
            </a:r>
            <a:endParaRPr lang="en-ZA" dirty="0"/>
          </a:p>
        </p:txBody>
      </p:sp>
      <p:sp>
        <p:nvSpPr>
          <p:cNvPr id="4" name="Slide Number Placeholder 3">
            <a:extLst>
              <a:ext uri="{FF2B5EF4-FFF2-40B4-BE49-F238E27FC236}">
                <a16:creationId xmlns=""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Tree>
    <p:extLst>
      <p:ext uri="{BB962C8B-B14F-4D97-AF65-F5344CB8AC3E}">
        <p14:creationId xmlns="" xmlns:p14="http://schemas.microsoft.com/office/powerpoint/2010/main" val="4000670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a:t>2023</a:t>
            </a:r>
            <a:endParaRPr lang="en-US" dirty="0"/>
          </a:p>
        </p:txBody>
      </p:sp>
      <p:sp>
        <p:nvSpPr>
          <p:cNvPr id="5" name="Footer Placeholder 4">
            <a:extLst>
              <a:ext uri="{FF2B5EF4-FFF2-40B4-BE49-F238E27FC236}">
                <a16:creationId xmlns=""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dirty="0" smtClean="0"/>
              <a:t>Self-Driving-Vehicles</a:t>
            </a:r>
            <a:endParaRPr lang="en-ZA" dirty="0"/>
          </a:p>
        </p:txBody>
      </p:sp>
      <p:sp>
        <p:nvSpPr>
          <p:cNvPr id="4" name="Slide Number Placeholder 3">
            <a:extLst>
              <a:ext uri="{FF2B5EF4-FFF2-40B4-BE49-F238E27FC236}">
                <a16:creationId xmlns=""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3</a:t>
            </a:fld>
            <a:endParaRPr lang="en-ZA" dirty="0"/>
          </a:p>
        </p:txBody>
      </p:sp>
      <p:sp>
        <p:nvSpPr>
          <p:cNvPr id="7" name="Content Placeholder 6"/>
          <p:cNvSpPr>
            <a:spLocks noGrp="1"/>
          </p:cNvSpPr>
          <p:nvPr>
            <p:ph idx="1"/>
          </p:nvPr>
        </p:nvSpPr>
        <p:spPr>
          <a:xfrm>
            <a:off x="497475" y="376919"/>
            <a:ext cx="6007827" cy="655047"/>
          </a:xfrm>
        </p:spPr>
        <p:txBody>
          <a:bodyPr>
            <a:normAutofit/>
          </a:bodyPr>
          <a:lstStyle/>
          <a:p>
            <a:r>
              <a:rPr lang="en-US" sz="2800" b="1" dirty="0" smtClean="0"/>
              <a:t>Introduction to Self-Driving Vehicles</a:t>
            </a:r>
            <a:endParaRPr lang="en-US" sz="2800" b="1" dirty="0"/>
          </a:p>
        </p:txBody>
      </p:sp>
      <p:sp>
        <p:nvSpPr>
          <p:cNvPr id="8" name="TextBox 7"/>
          <p:cNvSpPr txBox="1"/>
          <p:nvPr/>
        </p:nvSpPr>
        <p:spPr>
          <a:xfrm>
            <a:off x="553251" y="1332027"/>
            <a:ext cx="4408714" cy="3693319"/>
          </a:xfrm>
          <a:prstGeom prst="rect">
            <a:avLst/>
          </a:prstGeom>
          <a:noFill/>
        </p:spPr>
        <p:txBody>
          <a:bodyPr wrap="square" rtlCol="0">
            <a:spAutoFit/>
          </a:bodyPr>
          <a:lstStyle/>
          <a:p>
            <a:r>
              <a:rPr lang="en-US" dirty="0" smtClean="0"/>
              <a:t>Self-driving vehicles, also known as autonomous cars, are vehicles that can operate without human intervention. These vehicles use a combination of sensors, cameras, and software to navigate roads and make decisions based on the surrounding environment.</a:t>
            </a:r>
          </a:p>
          <a:p>
            <a:r>
              <a:rPr lang="en-US" dirty="0" smtClean="0"/>
              <a:t>The development of self-driving vehicles has been a major focus for many companies in recent years, with the goal of improving increasing mobility for people who are unable to drive.</a:t>
            </a:r>
          </a:p>
          <a:p>
            <a:endParaRPr lang="en-US" dirty="0"/>
          </a:p>
        </p:txBody>
      </p:sp>
      <p:pic>
        <p:nvPicPr>
          <p:cNvPr id="2050" name="Picture 2" descr="C:\Users\admin\Downloads\c9f319c5-2203-4d5b-8be1-d1f808101473.png"/>
          <p:cNvPicPr>
            <a:picLocks noChangeAspect="1" noChangeArrowheads="1"/>
          </p:cNvPicPr>
          <p:nvPr/>
        </p:nvPicPr>
        <p:blipFill>
          <a:blip r:embed="rId2"/>
          <a:srcRect/>
          <a:stretch>
            <a:fillRect/>
          </a:stretch>
        </p:blipFill>
        <p:spPr bwMode="auto">
          <a:xfrm>
            <a:off x="6988628" y="1291045"/>
            <a:ext cx="4310742" cy="4310742"/>
          </a:xfrm>
          <a:prstGeom prst="rect">
            <a:avLst/>
          </a:prstGeom>
          <a:noFill/>
        </p:spPr>
      </p:pic>
    </p:spTree>
    <p:extLst>
      <p:ext uri="{BB962C8B-B14F-4D97-AF65-F5344CB8AC3E}">
        <p14:creationId xmlns="" xmlns:p14="http://schemas.microsoft.com/office/powerpoint/2010/main" val="1196945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7E1C88-627C-4655-A4FB-0BB02EDB078A}"/>
              </a:ext>
            </a:extLst>
          </p:cNvPr>
          <p:cNvSpPr>
            <a:spLocks noGrp="1"/>
          </p:cNvSpPr>
          <p:nvPr>
            <p:ph type="title"/>
          </p:nvPr>
        </p:nvSpPr>
        <p:spPr>
          <a:xfrm>
            <a:off x="1205498" y="1006441"/>
            <a:ext cx="5111750" cy="756767"/>
          </a:xfrm>
        </p:spPr>
        <p:txBody>
          <a:bodyPr>
            <a:normAutofit/>
          </a:bodyPr>
          <a:lstStyle/>
          <a:p>
            <a:r>
              <a:rPr lang="en-US" sz="3200" b="1" dirty="0"/>
              <a:t>PRODUCT BENEFITS</a:t>
            </a:r>
          </a:p>
        </p:txBody>
      </p:sp>
      <p:sp>
        <p:nvSpPr>
          <p:cNvPr id="3" name="Content Placeholder 2">
            <a:extLst>
              <a:ext uri="{FF2B5EF4-FFF2-40B4-BE49-F238E27FC236}">
                <a16:creationId xmlns="" xmlns:a16="http://schemas.microsoft.com/office/drawing/2014/main" id="{033634FE-ADF0-4BC3-A0A9-447EA9DD096B}"/>
              </a:ext>
            </a:extLst>
          </p:cNvPr>
          <p:cNvSpPr>
            <a:spLocks noGrp="1"/>
          </p:cNvSpPr>
          <p:nvPr>
            <p:ph type="body" idx="1"/>
          </p:nvPr>
        </p:nvSpPr>
        <p:spPr>
          <a:xfrm>
            <a:off x="1205498" y="2039702"/>
            <a:ext cx="7076354" cy="4040154"/>
          </a:xfrm>
        </p:spPr>
        <p:txBody>
          <a:bodyPr vert="horz" lIns="91440" tIns="45720" rIns="91440" bIns="45720" rtlCol="0" anchor="t">
            <a:normAutofit/>
          </a:bodyPr>
          <a:lstStyle/>
          <a:p>
            <a:r>
              <a:rPr lang="en-US" dirty="0" smtClean="0"/>
              <a:t>Self-driving </a:t>
            </a:r>
            <a:r>
              <a:rPr lang="en-US" dirty="0" smtClean="0"/>
              <a:t>vehicles can optimize their routes and driving behaviors, resulting in improved fuel efficiency and reduced traffic congestion. This can lead to lower operating costs for businesses and reduced environmental impact</a:t>
            </a:r>
            <a:r>
              <a:rPr lang="en-US" dirty="0" smtClean="0"/>
              <a:t>.</a:t>
            </a:r>
          </a:p>
          <a:p>
            <a:r>
              <a:rPr lang="en-US" dirty="0" smtClean="0"/>
              <a:t>Self-driving vehicles can improve accessibility for people who are unable to drive, such as the elderly and disabled. This can provide greater independence and mobility for these individuals</a:t>
            </a:r>
            <a:r>
              <a:rPr lang="en-US" dirty="0" smtClean="0"/>
              <a:t>.</a:t>
            </a:r>
          </a:p>
          <a:p>
            <a:r>
              <a:rPr lang="en-US" dirty="0" smtClean="0"/>
              <a:t>It has the </a:t>
            </a:r>
            <a:r>
              <a:rPr lang="en-US" dirty="0" smtClean="0"/>
              <a:t>potential to reduce accidents caused by human error, such as distracted driving, speeding, and drunk driving. This can result in fewer injuries and fatalities on the roads.</a:t>
            </a:r>
            <a:endParaRPr lang="en-ZA" dirty="0"/>
          </a:p>
        </p:txBody>
      </p:sp>
      <p:sp>
        <p:nvSpPr>
          <p:cNvPr id="4" name="Date Placeholder 3">
            <a:extLst>
              <a:ext uri="{FF2B5EF4-FFF2-40B4-BE49-F238E27FC236}">
                <a16:creationId xmlns=""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a:t>2023</a:t>
            </a:r>
            <a:endParaRPr lang="en-US" dirty="0"/>
          </a:p>
        </p:txBody>
      </p:sp>
      <p:sp>
        <p:nvSpPr>
          <p:cNvPr id="5" name="Footer Placeholder 4">
            <a:extLst>
              <a:ext uri="{FF2B5EF4-FFF2-40B4-BE49-F238E27FC236}">
                <a16:creationId xmlns=""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smtClean="0"/>
              <a:t>Self-Driving-Vehicles</a:t>
            </a:r>
            <a:endParaRPr lang="en-US" dirty="0"/>
          </a:p>
        </p:txBody>
      </p:sp>
      <p:sp>
        <p:nvSpPr>
          <p:cNvPr id="6" name="Slide Number Placeholder 5">
            <a:extLst>
              <a:ext uri="{FF2B5EF4-FFF2-40B4-BE49-F238E27FC236}">
                <a16:creationId xmlns=""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pic>
        <p:nvPicPr>
          <p:cNvPr id="7" name="Picture 2" descr="C:\Users\admin\Downloads\d664134e-14ff-4196-b9e6-bc8a02bd5c95.png"/>
          <p:cNvPicPr>
            <a:picLocks noChangeAspect="1" noChangeArrowheads="1"/>
          </p:cNvPicPr>
          <p:nvPr/>
        </p:nvPicPr>
        <p:blipFill>
          <a:blip r:embed="rId2"/>
          <a:srcRect/>
          <a:stretch>
            <a:fillRect/>
          </a:stretch>
        </p:blipFill>
        <p:spPr bwMode="auto">
          <a:xfrm>
            <a:off x="8307977" y="1761309"/>
            <a:ext cx="3605348" cy="3605348"/>
          </a:xfrm>
          <a:prstGeom prst="rect">
            <a:avLst/>
          </a:prstGeom>
          <a:noFill/>
        </p:spPr>
      </p:pic>
    </p:spTree>
    <p:extLst>
      <p:ext uri="{BB962C8B-B14F-4D97-AF65-F5344CB8AC3E}">
        <p14:creationId xmlns="" xmlns:p14="http://schemas.microsoft.com/office/powerpoint/2010/main" val="134637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823" y="378823"/>
            <a:ext cx="7197636" cy="679269"/>
          </a:xfrm>
        </p:spPr>
        <p:txBody>
          <a:bodyPr>
            <a:normAutofit fontScale="90000"/>
          </a:bodyPr>
          <a:lstStyle/>
          <a:p>
            <a:r>
              <a:rPr lang="en-US" b="1" dirty="0" smtClean="0">
                <a:latin typeface="+mn-lt"/>
              </a:rPr>
              <a:t>Challenges of Self-Driving Vehicles</a:t>
            </a:r>
            <a:endParaRPr lang="en-US" b="1" dirty="0">
              <a:latin typeface="+mn-lt"/>
            </a:endParaRPr>
          </a:p>
        </p:txBody>
      </p:sp>
      <p:sp>
        <p:nvSpPr>
          <p:cNvPr id="3" name="Content Placeholder 2"/>
          <p:cNvSpPr>
            <a:spLocks noGrp="1"/>
          </p:cNvSpPr>
          <p:nvPr>
            <p:ph idx="1"/>
          </p:nvPr>
        </p:nvSpPr>
        <p:spPr>
          <a:xfrm>
            <a:off x="391886" y="1384663"/>
            <a:ext cx="5956663" cy="4441371"/>
          </a:xfrm>
        </p:spPr>
        <p:txBody>
          <a:bodyPr>
            <a:normAutofit/>
          </a:bodyPr>
          <a:lstStyle/>
          <a:p>
            <a:r>
              <a:rPr lang="en-US" sz="1800" dirty="0" smtClean="0"/>
              <a:t>Despite the potential benefits, there are still several challenges that must be addressed before self-driving vehicles can become widely adopted. One of the biggest challenges is ensuring the safety and reliability of these vehicles, particularly in complex driving situations such as bad weather or construction zones.</a:t>
            </a:r>
          </a:p>
          <a:p>
            <a:r>
              <a:rPr lang="en-US" sz="1800" dirty="0" smtClean="0"/>
              <a:t>Another challenge is addressing ethical concerns related to decision-making. For example, if a self-driving car is faced with a situation where it must choose between two potentially harmful outcomes, how should it make that decision? These are complex questions that require careful consideration and planning.</a:t>
            </a:r>
          </a:p>
          <a:p>
            <a:endParaRPr lang="en-US" dirty="0"/>
          </a:p>
        </p:txBody>
      </p:sp>
      <p:sp>
        <p:nvSpPr>
          <p:cNvPr id="4" name="Date Placeholder 3"/>
          <p:cNvSpPr>
            <a:spLocks noGrp="1"/>
          </p:cNvSpPr>
          <p:nvPr>
            <p:ph type="dt" sz="half" idx="10"/>
          </p:nvPr>
        </p:nvSpPr>
        <p:spPr/>
        <p:txBody>
          <a:bodyPr/>
          <a:lstStyle/>
          <a:p>
            <a:r>
              <a:rPr lang="en-US" smtClean="0"/>
              <a:t>2023</a:t>
            </a:r>
            <a:endParaRPr lang="en-US" dirty="0"/>
          </a:p>
        </p:txBody>
      </p:sp>
      <p:sp>
        <p:nvSpPr>
          <p:cNvPr id="5" name="Footer Placeholder 4"/>
          <p:cNvSpPr>
            <a:spLocks noGrp="1"/>
          </p:cNvSpPr>
          <p:nvPr>
            <p:ph type="ftr" sz="quarter" idx="11"/>
          </p:nvPr>
        </p:nvSpPr>
        <p:spPr/>
        <p:txBody>
          <a:bodyPr/>
          <a:lstStyle/>
          <a:p>
            <a:r>
              <a:rPr lang="en-US" dirty="0" smtClean="0"/>
              <a:t>Self-Driving-Vehicles</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4098" name="Picture 2" descr="C:\Users\admin\Downloads\6740c4b2-a6b4-4840-8f9f-df0697b63285.png"/>
          <p:cNvPicPr>
            <a:picLocks noChangeAspect="1" noChangeArrowheads="1"/>
          </p:cNvPicPr>
          <p:nvPr/>
        </p:nvPicPr>
        <p:blipFill>
          <a:blip r:embed="rId2"/>
          <a:srcRect/>
          <a:stretch>
            <a:fillRect/>
          </a:stretch>
        </p:blipFill>
        <p:spPr bwMode="auto">
          <a:xfrm>
            <a:off x="7136675" y="1321526"/>
            <a:ext cx="4622074" cy="4622074"/>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602" y="391886"/>
            <a:ext cx="4779918" cy="535577"/>
          </a:xfrm>
        </p:spPr>
        <p:txBody>
          <a:bodyPr/>
          <a:lstStyle/>
          <a:p>
            <a:r>
              <a:rPr lang="en-US" b="1" dirty="0" smtClean="0">
                <a:latin typeface="+mn-lt"/>
              </a:rPr>
              <a:t>Solution: Algorithm</a:t>
            </a:r>
            <a:endParaRPr lang="en-US" b="1" dirty="0">
              <a:latin typeface="+mn-lt"/>
            </a:endParaRPr>
          </a:p>
        </p:txBody>
      </p:sp>
      <p:sp>
        <p:nvSpPr>
          <p:cNvPr id="4" name="Date Placeholder 3"/>
          <p:cNvSpPr>
            <a:spLocks noGrp="1"/>
          </p:cNvSpPr>
          <p:nvPr>
            <p:ph type="dt" sz="half" idx="10"/>
          </p:nvPr>
        </p:nvSpPr>
        <p:spPr/>
        <p:txBody>
          <a:bodyPr/>
          <a:lstStyle/>
          <a:p>
            <a:r>
              <a:rPr lang="en-US" smtClean="0"/>
              <a:t>2023</a:t>
            </a:r>
            <a:endParaRPr lang="en-US" dirty="0"/>
          </a:p>
        </p:txBody>
      </p:sp>
      <p:sp>
        <p:nvSpPr>
          <p:cNvPr id="5" name="Footer Placeholder 4"/>
          <p:cNvSpPr>
            <a:spLocks noGrp="1"/>
          </p:cNvSpPr>
          <p:nvPr>
            <p:ph type="ftr" sz="quarter" idx="11"/>
          </p:nvPr>
        </p:nvSpPr>
        <p:spPr/>
        <p:txBody>
          <a:bodyPr/>
          <a:lstStyle/>
          <a:p>
            <a:r>
              <a:rPr lang="en-US" dirty="0" smtClean="0"/>
              <a:t>Self-Driving-Vehicles</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6</a:t>
            </a:fld>
            <a:endParaRPr lang="en-US" dirty="0"/>
          </a:p>
        </p:txBody>
      </p:sp>
      <p:sp>
        <p:nvSpPr>
          <p:cNvPr id="7" name="TextBox 6"/>
          <p:cNvSpPr txBox="1"/>
          <p:nvPr/>
        </p:nvSpPr>
        <p:spPr>
          <a:xfrm>
            <a:off x="509451" y="1123406"/>
            <a:ext cx="1510350" cy="369332"/>
          </a:xfrm>
          <a:prstGeom prst="rect">
            <a:avLst/>
          </a:prstGeom>
          <a:noFill/>
        </p:spPr>
        <p:txBody>
          <a:bodyPr wrap="none" rtlCol="0">
            <a:spAutoFit/>
          </a:bodyPr>
          <a:lstStyle/>
          <a:p>
            <a:pPr>
              <a:buFont typeface="Arial" pitchFamily="34" charset="0"/>
              <a:buChar char="•"/>
            </a:pPr>
            <a:r>
              <a:rPr lang="en-US" b="1" dirty="0" smtClean="0"/>
              <a:t>DFD LEVEL 1</a:t>
            </a:r>
            <a:endParaRPr lang="en-US" b="1" dirty="0"/>
          </a:p>
        </p:txBody>
      </p:sp>
      <p:pic>
        <p:nvPicPr>
          <p:cNvPr id="7170" name="Picture 2" descr="C:\Users\admin\Downloads\level 0.png"/>
          <p:cNvPicPr>
            <a:picLocks noChangeAspect="1" noChangeArrowheads="1"/>
          </p:cNvPicPr>
          <p:nvPr/>
        </p:nvPicPr>
        <p:blipFill>
          <a:blip r:embed="rId2"/>
          <a:srcRect/>
          <a:stretch>
            <a:fillRect/>
          </a:stretch>
        </p:blipFill>
        <p:spPr bwMode="auto">
          <a:xfrm>
            <a:off x="1254045" y="1449977"/>
            <a:ext cx="9157052" cy="4885509"/>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2023</a:t>
            </a:r>
            <a:endParaRPr lang="en-US" dirty="0"/>
          </a:p>
        </p:txBody>
      </p:sp>
      <p:sp>
        <p:nvSpPr>
          <p:cNvPr id="5" name="Footer Placeholder 4"/>
          <p:cNvSpPr>
            <a:spLocks noGrp="1"/>
          </p:cNvSpPr>
          <p:nvPr>
            <p:ph type="ftr" sz="quarter" idx="11"/>
          </p:nvPr>
        </p:nvSpPr>
        <p:spPr/>
        <p:txBody>
          <a:bodyPr/>
          <a:lstStyle/>
          <a:p>
            <a:r>
              <a:rPr lang="en-US" dirty="0" smtClean="0"/>
              <a:t>Self-Driving-Vehicles</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7</a:t>
            </a:fld>
            <a:endParaRPr lang="en-US" dirty="0"/>
          </a:p>
        </p:txBody>
      </p:sp>
      <p:sp>
        <p:nvSpPr>
          <p:cNvPr id="7" name="TextBox 6"/>
          <p:cNvSpPr txBox="1"/>
          <p:nvPr/>
        </p:nvSpPr>
        <p:spPr>
          <a:xfrm>
            <a:off x="705394" y="365759"/>
            <a:ext cx="1510350" cy="369332"/>
          </a:xfrm>
          <a:prstGeom prst="rect">
            <a:avLst/>
          </a:prstGeom>
          <a:noFill/>
        </p:spPr>
        <p:txBody>
          <a:bodyPr wrap="none" rtlCol="0">
            <a:spAutoFit/>
          </a:bodyPr>
          <a:lstStyle/>
          <a:p>
            <a:pPr>
              <a:buFont typeface="Arial" pitchFamily="34" charset="0"/>
              <a:buChar char="•"/>
            </a:pPr>
            <a:r>
              <a:rPr lang="en-US" b="1" dirty="0" smtClean="0"/>
              <a:t>DFD LEVEL 1</a:t>
            </a:r>
            <a:endParaRPr lang="en-US" b="1" dirty="0"/>
          </a:p>
        </p:txBody>
      </p:sp>
      <p:pic>
        <p:nvPicPr>
          <p:cNvPr id="8194" name="Picture 2" descr="C:\Users\admin\Downloads\level 1.png"/>
          <p:cNvPicPr>
            <a:picLocks noChangeAspect="1" noChangeArrowheads="1"/>
          </p:cNvPicPr>
          <p:nvPr/>
        </p:nvPicPr>
        <p:blipFill>
          <a:blip r:embed="rId2"/>
          <a:srcRect/>
          <a:stretch>
            <a:fillRect/>
          </a:stretch>
        </p:blipFill>
        <p:spPr bwMode="auto">
          <a:xfrm>
            <a:off x="1303800" y="757645"/>
            <a:ext cx="9368554" cy="5630091"/>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162" y="326571"/>
            <a:ext cx="3171825" cy="451894"/>
          </a:xfrm>
        </p:spPr>
        <p:txBody>
          <a:bodyPr>
            <a:normAutofit fontScale="90000"/>
          </a:bodyPr>
          <a:lstStyle/>
          <a:p>
            <a:r>
              <a:rPr lang="en-US" b="1" dirty="0" smtClean="0">
                <a:latin typeface="+mn-lt"/>
              </a:rPr>
              <a:t>MECHANISM:</a:t>
            </a:r>
            <a:endParaRPr lang="en-US" b="1" dirty="0">
              <a:latin typeface="+mn-lt"/>
            </a:endParaRPr>
          </a:p>
        </p:txBody>
      </p:sp>
      <p:sp>
        <p:nvSpPr>
          <p:cNvPr id="4" name="Date Placeholder 3"/>
          <p:cNvSpPr>
            <a:spLocks noGrp="1"/>
          </p:cNvSpPr>
          <p:nvPr>
            <p:ph type="dt" sz="half" idx="10"/>
          </p:nvPr>
        </p:nvSpPr>
        <p:spPr/>
        <p:txBody>
          <a:bodyPr/>
          <a:lstStyle/>
          <a:p>
            <a:r>
              <a:rPr lang="en-US" smtClean="0"/>
              <a:t>2023</a:t>
            </a:r>
            <a:endParaRPr lang="en-US" dirty="0"/>
          </a:p>
        </p:txBody>
      </p:sp>
      <p:sp>
        <p:nvSpPr>
          <p:cNvPr id="5" name="Footer Placeholder 4"/>
          <p:cNvSpPr>
            <a:spLocks noGrp="1"/>
          </p:cNvSpPr>
          <p:nvPr>
            <p:ph type="ftr" sz="quarter" idx="11"/>
          </p:nvPr>
        </p:nvSpPr>
        <p:spPr/>
        <p:txBody>
          <a:bodyPr/>
          <a:lstStyle/>
          <a:p>
            <a:r>
              <a:rPr lang="en-US" dirty="0" smtClean="0"/>
              <a:t>Self-Driving-Vehicle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1026" name="Picture 2" descr="C:\Users\admin\Downloads\mech.png"/>
          <p:cNvPicPr>
            <a:picLocks noChangeAspect="1" noChangeArrowheads="1"/>
          </p:cNvPicPr>
          <p:nvPr/>
        </p:nvPicPr>
        <p:blipFill>
          <a:blip r:embed="rId2"/>
          <a:srcRect/>
          <a:stretch>
            <a:fillRect/>
          </a:stretch>
        </p:blipFill>
        <p:spPr bwMode="auto">
          <a:xfrm>
            <a:off x="361405" y="757646"/>
            <a:ext cx="7606938" cy="5704873"/>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074" y="418012"/>
            <a:ext cx="3762103" cy="600892"/>
          </a:xfrm>
        </p:spPr>
        <p:txBody>
          <a:bodyPr/>
          <a:lstStyle/>
          <a:p>
            <a:r>
              <a:rPr lang="en-US" b="1" dirty="0" smtClean="0">
                <a:latin typeface="+mn-lt"/>
              </a:rPr>
              <a:t>Impact on Society</a:t>
            </a:r>
            <a:endParaRPr lang="en-US" b="1" dirty="0">
              <a:latin typeface="+mn-lt"/>
            </a:endParaRPr>
          </a:p>
        </p:txBody>
      </p:sp>
      <p:sp>
        <p:nvSpPr>
          <p:cNvPr id="3" name="Content Placeholder 2"/>
          <p:cNvSpPr>
            <a:spLocks noGrp="1"/>
          </p:cNvSpPr>
          <p:nvPr>
            <p:ph idx="1"/>
          </p:nvPr>
        </p:nvSpPr>
        <p:spPr>
          <a:xfrm>
            <a:off x="392974" y="1291318"/>
            <a:ext cx="6047015" cy="4182019"/>
          </a:xfrm>
        </p:spPr>
        <p:txBody>
          <a:bodyPr>
            <a:normAutofit/>
          </a:bodyPr>
          <a:lstStyle/>
          <a:p>
            <a:r>
              <a:rPr lang="en-US" sz="1800" dirty="0" smtClean="0"/>
              <a:t>Self-driving vehicles have the potential to significantly impact society in a number of ways. For example, they could improve access to transportation for people who are unable to drive due to age or disability. They could also reduce the need for parking spaces and garages, freeing up valuable land for other uses.</a:t>
            </a:r>
          </a:p>
          <a:p>
            <a:r>
              <a:rPr lang="en-US" sz="1800" dirty="0" smtClean="0"/>
              <a:t>However, self-driving vehicles could also have negative impacts on society. For example, they could lead to job loss for drivers and others in the transportation industry. They could also exacerbate existing inequalities if they are only accessible to those who can afford them.</a:t>
            </a:r>
          </a:p>
          <a:p>
            <a:endParaRPr lang="en-US" dirty="0"/>
          </a:p>
        </p:txBody>
      </p:sp>
      <p:sp>
        <p:nvSpPr>
          <p:cNvPr id="4" name="Date Placeholder 3"/>
          <p:cNvSpPr>
            <a:spLocks noGrp="1"/>
          </p:cNvSpPr>
          <p:nvPr>
            <p:ph type="dt" sz="half" idx="10"/>
          </p:nvPr>
        </p:nvSpPr>
        <p:spPr/>
        <p:txBody>
          <a:bodyPr/>
          <a:lstStyle/>
          <a:p>
            <a:r>
              <a:rPr lang="en-US" smtClean="0"/>
              <a:t>2023</a:t>
            </a:r>
            <a:endParaRPr lang="en-US" dirty="0"/>
          </a:p>
        </p:txBody>
      </p:sp>
      <p:sp>
        <p:nvSpPr>
          <p:cNvPr id="5" name="Footer Placeholder 4"/>
          <p:cNvSpPr>
            <a:spLocks noGrp="1"/>
          </p:cNvSpPr>
          <p:nvPr>
            <p:ph type="ftr" sz="quarter" idx="11"/>
          </p:nvPr>
        </p:nvSpPr>
        <p:spPr/>
        <p:txBody>
          <a:bodyPr/>
          <a:lstStyle/>
          <a:p>
            <a:r>
              <a:rPr lang="en-US" dirty="0" smtClean="0"/>
              <a:t>Self-Driving-Vehicles</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5122" name="Picture 2" descr="C:\Users\admin\Downloads\088ff4c7-4e4e-4103-8acd-e16b4c32a583.png"/>
          <p:cNvPicPr>
            <a:picLocks noChangeAspect="1" noChangeArrowheads="1"/>
          </p:cNvPicPr>
          <p:nvPr/>
        </p:nvPicPr>
        <p:blipFill>
          <a:blip r:embed="rId2"/>
          <a:srcRect/>
          <a:stretch>
            <a:fillRect/>
          </a:stretch>
        </p:blipFill>
        <p:spPr bwMode="auto">
          <a:xfrm>
            <a:off x="6979921" y="942703"/>
            <a:ext cx="4791891" cy="4791891"/>
          </a:xfrm>
          <a:prstGeom prst="rect">
            <a:avLst/>
          </a:prstGeom>
          <a:noFill/>
        </p:spPr>
      </p:pic>
    </p:spTree>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BC90D6-94CF-42F7-AAC4-9CF6824C54D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541</TotalTime>
  <Words>1349</Words>
  <Application>Microsoft Office PowerPoint</Application>
  <PresentationFormat>Custom</PresentationFormat>
  <Paragraphs>119</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Tenorite</vt:lpstr>
      <vt:lpstr>Microsoft YaHei</vt:lpstr>
      <vt:lpstr>Calibri</vt:lpstr>
      <vt:lpstr>Wingdings</vt:lpstr>
      <vt:lpstr>Monoline</vt:lpstr>
      <vt:lpstr>The Future is Now: Vehicle’s Self-Driving</vt:lpstr>
      <vt:lpstr>CONTENTS</vt:lpstr>
      <vt:lpstr>Slide 3</vt:lpstr>
      <vt:lpstr>PRODUCT BENEFITS</vt:lpstr>
      <vt:lpstr>Challenges of Self-Driving Vehicles</vt:lpstr>
      <vt:lpstr>Solution: Algorithm</vt:lpstr>
      <vt:lpstr>Slide 7</vt:lpstr>
      <vt:lpstr>MECHANISM:</vt:lpstr>
      <vt:lpstr>Impact on Society</vt:lpstr>
      <vt:lpstr>Legal and Regulatory Issues</vt:lpstr>
      <vt:lpstr>The Future of Self-Driving Vehicles</vt:lpstr>
      <vt:lpstr>CUSTOMERS</vt:lpstr>
      <vt:lpstr>Slide 13</vt:lpstr>
      <vt:lpstr>MARKET OVERVIEW (PREDICTED)</vt:lpstr>
      <vt:lpstr>COMPETITors</vt:lpstr>
      <vt:lpstr>Growth strategy</vt:lpstr>
      <vt:lpstr>Slide 17</vt:lpstr>
      <vt:lpstr>Summary</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EXPEDITION X</dc:title>
  <dc:creator>Satheesh Periyasamy</dc:creator>
  <cp:lastModifiedBy>Windows User</cp:lastModifiedBy>
  <cp:revision>65</cp:revision>
  <dcterms:created xsi:type="dcterms:W3CDTF">2023-03-10T17:06:42Z</dcterms:created>
  <dcterms:modified xsi:type="dcterms:W3CDTF">2023-04-06T09:38:19Z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